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24" r:id="rId3"/>
    <p:sldId id="285" r:id="rId4"/>
    <p:sldId id="258" r:id="rId5"/>
    <p:sldId id="286" r:id="rId6"/>
    <p:sldId id="301" r:id="rId7"/>
    <p:sldId id="287" r:id="rId8"/>
    <p:sldId id="313" r:id="rId9"/>
    <p:sldId id="314" r:id="rId10"/>
    <p:sldId id="271" r:id="rId11"/>
    <p:sldId id="272" r:id="rId12"/>
    <p:sldId id="315" r:id="rId13"/>
    <p:sldId id="273" r:id="rId14"/>
    <p:sldId id="266" r:id="rId15"/>
    <p:sldId id="267" r:id="rId16"/>
    <p:sldId id="283" r:id="rId17"/>
    <p:sldId id="288" r:id="rId18"/>
    <p:sldId id="275" r:id="rId19"/>
    <p:sldId id="279" r:id="rId20"/>
    <p:sldId id="264" r:id="rId21"/>
    <p:sldId id="316" r:id="rId22"/>
    <p:sldId id="317" r:id="rId23"/>
    <p:sldId id="291" r:id="rId24"/>
    <p:sldId id="274" r:id="rId25"/>
    <p:sldId id="289" r:id="rId26"/>
    <p:sldId id="290" r:id="rId27"/>
    <p:sldId id="312" r:id="rId28"/>
    <p:sldId id="269" r:id="rId29"/>
    <p:sldId id="270" r:id="rId30"/>
    <p:sldId id="320" r:id="rId31"/>
    <p:sldId id="319" r:id="rId32"/>
    <p:sldId id="318" r:id="rId33"/>
    <p:sldId id="292" r:id="rId34"/>
    <p:sldId id="323" r:id="rId35"/>
    <p:sldId id="284" r:id="rId36"/>
    <p:sldId id="322" r:id="rId37"/>
    <p:sldId id="300" r:id="rId38"/>
    <p:sldId id="311" r:id="rId39"/>
    <p:sldId id="299" r:id="rId40"/>
    <p:sldId id="294" r:id="rId41"/>
    <p:sldId id="277" r:id="rId42"/>
    <p:sldId id="278" r:id="rId43"/>
    <p:sldId id="280" r:id="rId44"/>
    <p:sldId id="302" r:id="rId45"/>
    <p:sldId id="281" r:id="rId46"/>
    <p:sldId id="296" r:id="rId47"/>
    <p:sldId id="260" r:id="rId48"/>
    <p:sldId id="282" r:id="rId49"/>
    <p:sldId id="321" r:id="rId50"/>
    <p:sldId id="298" r:id="rId51"/>
    <p:sldId id="297" r:id="rId5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7" autoAdjust="0"/>
    <p:restoredTop sz="96301" autoAdjust="0"/>
  </p:normalViewPr>
  <p:slideViewPr>
    <p:cSldViewPr snapToGrid="0" showGuides="1">
      <p:cViewPr>
        <p:scale>
          <a:sx n="75" d="100"/>
          <a:sy n="75" d="100"/>
        </p:scale>
        <p:origin x="714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3E805-0442-465D-BA58-F5194907D2A2}" type="datetimeFigureOut">
              <a:rPr lang="ko-KR" altLang="en-US" smtClean="0"/>
              <a:t>2015-01-20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097C8-CE78-45BA-B3D1-EB712D0E78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1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025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79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353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319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793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101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756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3679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473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427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73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7370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742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3062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6097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202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5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589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8515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7313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002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40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5811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27120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8794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06852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53373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67396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631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1729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	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2430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67017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30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4238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	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2570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0363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9803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81231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6770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09788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45330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811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090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4433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998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520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97C8-CE78-45BA-B3D1-EB712D0E78E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57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4823521" y="4126412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Pro Semibold" panose="020B0702040504020203" pitchFamily="34" charset="0"/>
              </a:defRPr>
            </a:lvl1pPr>
          </a:lstStyle>
          <a:p>
            <a:r>
              <a:rPr lang="en-US" altLang="ko-KR" dirty="0" smtClean="0"/>
              <a:t>Title(Segoe Pro </a:t>
            </a:r>
            <a:r>
              <a:rPr lang="en-US" altLang="ko-KR" dirty="0" err="1" smtClean="0"/>
              <a:t>Semibold</a:t>
            </a:r>
            <a:r>
              <a:rPr lang="en-US" altLang="ko-KR" dirty="0" smtClean="0"/>
              <a:t> / </a:t>
            </a:r>
            <a:br>
              <a:rPr lang="en-US" altLang="ko-KR" dirty="0" smtClean="0"/>
            </a:br>
            <a:r>
              <a:rPr lang="ko-KR" altLang="en-US" dirty="0" err="1" smtClean="0"/>
              <a:t>맑은고딕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36p)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4823521" y="5257037"/>
            <a:ext cx="640080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Segoe Pro" panose="020B0502040504020203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Speaker Name(Segoe Pro / </a:t>
            </a:r>
            <a:r>
              <a:rPr lang="ko-KR" altLang="en-US" dirty="0" err="1" smtClean="0"/>
              <a:t>맑은고딕</a:t>
            </a:r>
            <a:r>
              <a:rPr lang="en-US" altLang="ko-KR" dirty="0" smtClean="0"/>
              <a:t> 18p)</a:t>
            </a:r>
            <a:br>
              <a:rPr lang="en-US" altLang="ko-KR" dirty="0" smtClean="0"/>
            </a:br>
            <a:r>
              <a:rPr lang="en-US" altLang="ko-KR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4810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06A5F233-A6AE-4390-A010-F9A46896682D}" type="datetimeFigureOut">
              <a:rPr lang="ko-KR" altLang="en-US" smtClean="0"/>
              <a:t>2015-01-20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8921037-8409-4925-9D37-C3C70ADFA7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75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06A5F233-A6AE-4390-A010-F9A46896682D}" type="datetimeFigureOut">
              <a:rPr lang="ko-KR" altLang="en-US" smtClean="0"/>
              <a:t>2015-01-20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8921037-8409-4925-9D37-C3C70ADFA7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4159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06A5F233-A6AE-4390-A010-F9A46896682D}" type="datetimeFigureOut">
              <a:rPr lang="ko-KR" altLang="en-US" smtClean="0"/>
              <a:t>2015-01-20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8921037-8409-4925-9D37-C3C70ADFA7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100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06A5F233-A6AE-4390-A010-F9A46896682D}" type="datetimeFigureOut">
              <a:rPr lang="ko-KR" altLang="en-US" smtClean="0"/>
              <a:t>2015-01-20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8921037-8409-4925-9D37-C3C70ADFA7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711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06A5F233-A6AE-4390-A010-F9A46896682D}" type="datetimeFigureOut">
              <a:rPr lang="ko-KR" altLang="en-US" smtClean="0"/>
              <a:t>2015-01-20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8921037-8409-4925-9D37-C3C70ADFA7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01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 userDrawn="1"/>
        </p:nvSpPr>
        <p:spPr>
          <a:xfrm>
            <a:off x="493629" y="2603932"/>
            <a:ext cx="894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800" dirty="0" smtClean="0">
                <a:solidFill>
                  <a:schemeClr val="tx1"/>
                </a:solidFill>
              </a:rPr>
              <a:t>간지 맑은 고딕 </a:t>
            </a:r>
            <a:r>
              <a:rPr lang="en-US" altLang="ko-KR" sz="4800" dirty="0" smtClean="0">
                <a:solidFill>
                  <a:schemeClr val="tx1"/>
                </a:solidFill>
              </a:rPr>
              <a:t>48p</a:t>
            </a:r>
            <a:endParaRPr lang="ko-KR" alt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5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 userDrawn="1"/>
        </p:nvSpPr>
        <p:spPr>
          <a:xfrm>
            <a:off x="493629" y="2603932"/>
            <a:ext cx="894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800" dirty="0" smtClean="0">
                <a:solidFill>
                  <a:schemeClr val="bg1"/>
                </a:solidFill>
              </a:rPr>
              <a:t>간지 맑은 고딕 </a:t>
            </a:r>
            <a:r>
              <a:rPr lang="en-US" altLang="ko-KR" sz="4800" dirty="0" smtClean="0">
                <a:solidFill>
                  <a:schemeClr val="bg1"/>
                </a:solidFill>
              </a:rPr>
              <a:t>48p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7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/>
          <p:nvPr userDrawn="1"/>
        </p:nvSpPr>
        <p:spPr>
          <a:xfrm>
            <a:off x="493629" y="2603932"/>
            <a:ext cx="894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800" dirty="0" smtClean="0">
                <a:solidFill>
                  <a:schemeClr val="bg1"/>
                </a:solidFill>
              </a:rPr>
              <a:t>간지 맑은 고딕 </a:t>
            </a:r>
            <a:r>
              <a:rPr lang="en-US" altLang="ko-KR" sz="4800" dirty="0" smtClean="0">
                <a:solidFill>
                  <a:schemeClr val="bg1"/>
                </a:solidFill>
              </a:rPr>
              <a:t>48p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8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07776" y="231736"/>
            <a:ext cx="10972800" cy="53518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altLang="ko-KR" dirty="0" smtClean="0"/>
              <a:t>Text Slide Headline(Segoe Pro / </a:t>
            </a:r>
            <a:r>
              <a:rPr lang="ko-KR" altLang="en-US" dirty="0" err="1" smtClean="0"/>
              <a:t>맑은고딕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28p)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sz="half" idx="10" hasCustomPrompt="1"/>
          </p:nvPr>
        </p:nvSpPr>
        <p:spPr>
          <a:xfrm>
            <a:off x="307776" y="1139500"/>
            <a:ext cx="10945216" cy="153617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09555" marR="0" indent="0" algn="l" defTabSz="121911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latin typeface="Segoe UI Light" panose="020B0502040204020203" pitchFamily="34" charset="0"/>
              </a:defRPr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ko-KR" dirty="0" smtClean="0"/>
              <a:t>ITEM 1(Segoe UI Light / </a:t>
            </a:r>
            <a:r>
              <a:rPr lang="ko-KR" altLang="en-US" dirty="0" err="1" smtClean="0"/>
              <a:t>맑은고딕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18p)</a:t>
            </a:r>
          </a:p>
          <a:p>
            <a:pPr marL="609555" marR="0" lvl="1" indent="0" algn="l" defTabSz="121911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 smtClean="0"/>
              <a:t>- Contents(Segoe UI Light / </a:t>
            </a:r>
            <a:r>
              <a:rPr lang="ko-KR" altLang="en-US" dirty="0" err="1" smtClean="0"/>
              <a:t>맑은고딕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14p)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 smtClean="0"/>
          </a:p>
        </p:txBody>
      </p:sp>
      <p:sp>
        <p:nvSpPr>
          <p:cNvPr id="9" name="내용 개체 틀 2"/>
          <p:cNvSpPr>
            <a:spLocks noGrp="1"/>
          </p:cNvSpPr>
          <p:nvPr>
            <p:ph sz="half" idx="11" hasCustomPrompt="1"/>
          </p:nvPr>
        </p:nvSpPr>
        <p:spPr>
          <a:xfrm>
            <a:off x="307776" y="2759489"/>
            <a:ext cx="10945216" cy="153617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67" baseline="0">
                <a:latin typeface="Segoe UI Light" panose="020B0502040204020203" pitchFamily="34" charset="0"/>
              </a:defRPr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ko-KR" dirty="0" smtClean="0"/>
              <a:t>ITEM 2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Contents</a:t>
            </a:r>
          </a:p>
          <a:p>
            <a:pPr lvl="1"/>
            <a:endParaRPr lang="ko-KR" altLang="en-US" dirty="0" smtClean="0"/>
          </a:p>
        </p:txBody>
      </p:sp>
      <p:sp>
        <p:nvSpPr>
          <p:cNvPr id="10" name="내용 개체 틀 2"/>
          <p:cNvSpPr>
            <a:spLocks noGrp="1"/>
          </p:cNvSpPr>
          <p:nvPr>
            <p:ph sz="half" idx="12" hasCustomPrompt="1"/>
          </p:nvPr>
        </p:nvSpPr>
        <p:spPr>
          <a:xfrm>
            <a:off x="307776" y="4379486"/>
            <a:ext cx="10945216" cy="153617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67" baseline="0">
                <a:latin typeface="Segoe UI Light" panose="020B0502040204020203" pitchFamily="34" charset="0"/>
              </a:defRPr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ko-KR" dirty="0" smtClean="0"/>
              <a:t>ITEM 3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Contents</a:t>
            </a:r>
          </a:p>
          <a:p>
            <a:pPr lvl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318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>
            <a:spLocks noGrp="1"/>
          </p:cNvSpPr>
          <p:nvPr>
            <p:ph sz="half" idx="10" hasCustomPrompt="1"/>
          </p:nvPr>
        </p:nvSpPr>
        <p:spPr>
          <a:xfrm>
            <a:off x="307776" y="1066919"/>
            <a:ext cx="10972800" cy="153617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 baseline="0">
                <a:latin typeface="Segoe UI Light" panose="020B0502040204020203" pitchFamily="34" charset="0"/>
              </a:defRPr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ko-KR" dirty="0" smtClean="0"/>
              <a:t>ITEM 1(Segoe UI Light / </a:t>
            </a:r>
            <a:r>
              <a:rPr lang="ko-KR" altLang="en-US" dirty="0" err="1" smtClean="0"/>
              <a:t>맑은고딕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18p)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Contents(Segoe UI Light / </a:t>
            </a:r>
            <a:r>
              <a:rPr lang="ko-KR" altLang="en-US" dirty="0" err="1" smtClean="0"/>
              <a:t>맑은고딕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14p)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 smtClean="0"/>
          </a:p>
        </p:txBody>
      </p:sp>
      <p:sp>
        <p:nvSpPr>
          <p:cNvPr id="7" name="내용 개체 틀 2"/>
          <p:cNvSpPr>
            <a:spLocks noGrp="1"/>
          </p:cNvSpPr>
          <p:nvPr>
            <p:ph sz="half" idx="11" hasCustomPrompt="1"/>
          </p:nvPr>
        </p:nvSpPr>
        <p:spPr>
          <a:xfrm>
            <a:off x="307776" y="2627384"/>
            <a:ext cx="10972800" cy="153617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 baseline="0">
                <a:latin typeface="Segoe UI Light" panose="020B0502040204020203" pitchFamily="34" charset="0"/>
              </a:defRPr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ko-KR" dirty="0" smtClean="0"/>
              <a:t>ITEM 1(Segoe UI Light / </a:t>
            </a:r>
            <a:r>
              <a:rPr lang="ko-KR" altLang="en-US" dirty="0" err="1" smtClean="0"/>
              <a:t>맑은고딕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18p)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Contents(Segoe UI Light / </a:t>
            </a:r>
            <a:r>
              <a:rPr lang="ko-KR" altLang="en-US" dirty="0" err="1" smtClean="0"/>
              <a:t>맑은고딕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14p)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 smtClean="0"/>
          </a:p>
        </p:txBody>
      </p:sp>
      <p:sp>
        <p:nvSpPr>
          <p:cNvPr id="8" name="내용 개체 틀 2"/>
          <p:cNvSpPr>
            <a:spLocks noGrp="1"/>
          </p:cNvSpPr>
          <p:nvPr>
            <p:ph sz="half" idx="12" hasCustomPrompt="1"/>
          </p:nvPr>
        </p:nvSpPr>
        <p:spPr>
          <a:xfrm>
            <a:off x="307776" y="4190451"/>
            <a:ext cx="10972800" cy="153617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 baseline="0">
                <a:latin typeface="Segoe UI Light" panose="020B0502040204020203" pitchFamily="34" charset="0"/>
              </a:defRPr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ko-KR" dirty="0" smtClean="0"/>
              <a:t>ITEM 1(Segoe UI Light / </a:t>
            </a:r>
            <a:r>
              <a:rPr lang="ko-KR" altLang="en-US" dirty="0" err="1" smtClean="0"/>
              <a:t>맑은고딕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18p)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Contents(Segoe UI Light / </a:t>
            </a:r>
            <a:r>
              <a:rPr lang="ko-KR" altLang="en-US" dirty="0" err="1" smtClean="0"/>
              <a:t>맑은고딕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14p)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 smtClean="0"/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07776" y="231736"/>
            <a:ext cx="10972800" cy="53518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altLang="ko-KR" dirty="0" smtClean="0"/>
              <a:t>Text Slide Headline(Segoe Pro / </a:t>
            </a:r>
            <a:r>
              <a:rPr lang="ko-KR" altLang="en-US" dirty="0" err="1" smtClean="0"/>
              <a:t>맑은고딕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28p)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897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128883" y="93965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r>
              <a:rPr lang="en-US" altLang="ko-KR" dirty="0" smtClean="0"/>
              <a:t>Chart styling(Segoe Pro / </a:t>
            </a:r>
            <a:r>
              <a:rPr lang="ko-KR" altLang="en-US" dirty="0" err="1" smtClean="0"/>
              <a:t>맑은고딕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28p)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90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59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06A5F233-A6AE-4390-A010-F9A46896682D}" type="datetimeFigureOut">
              <a:rPr lang="ko-KR" altLang="en-US" smtClean="0"/>
              <a:t>2015-01-20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8921037-8409-4925-9D37-C3C70ADFA7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912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76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354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afe.naver.com/mysqlpg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astluck.tistory.com/" TargetMode="External"/><Relationship Id="rId5" Type="http://schemas.openxmlformats.org/officeDocument/2006/relationships/hyperlink" Target="mailto:eastluck.kang@daumkakao.com" TargetMode="External"/><Relationship Id="rId4" Type="http://schemas.openxmlformats.org/officeDocument/2006/relationships/hyperlink" Target="https://www.facebook.com/groups/krmu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/>
        </p:nvSpPr>
        <p:spPr>
          <a:xfrm>
            <a:off x="4913400" y="4357801"/>
            <a:ext cx="6480000" cy="1080000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MDF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LDF </a:t>
            </a:r>
            <a:r>
              <a:rPr lang="ko-KR" altLang="en-US" dirty="0" smtClean="0"/>
              <a:t>이야기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/>
        </p:nvSpPr>
        <p:spPr>
          <a:xfrm>
            <a:off x="4913400" y="5437800"/>
            <a:ext cx="6480000" cy="720000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err="1" smtClean="0"/>
              <a:t>DaumKakao</a:t>
            </a:r>
            <a:r>
              <a:rPr lang="en-US" altLang="ko-KR" dirty="0" smtClean="0"/>
              <a:t> </a:t>
            </a:r>
            <a:r>
              <a:rPr lang="ko-KR" altLang="en-US" dirty="0" smtClean="0"/>
              <a:t>데이터 플랫폼 파트 강동운</a:t>
            </a:r>
            <a:endParaRPr lang="en-US" altLang="ko-KR" dirty="0" smtClean="0"/>
          </a:p>
          <a:p>
            <a:r>
              <a:rPr lang="en-US" altLang="ko-KR" dirty="0" smtClean="0"/>
              <a:t>2015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22</a:t>
            </a:r>
            <a:r>
              <a:rPr lang="ko-KR" altLang="en-US" dirty="0" smtClean="0"/>
              <a:t>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15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10"/>
    </mc:Choice>
    <mc:Fallback xmlns="">
      <p:transition spd="slow" advTm="4041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Extent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234034" y="5101135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r>
              <a:rPr lang="en-US" altLang="ko-KR" dirty="0"/>
              <a:t> </a:t>
            </a:r>
            <a:r>
              <a:rPr lang="en-US" altLang="ko-KR" dirty="0" smtClean="0"/>
              <a:t>72</a:t>
            </a:r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1721161" y="5100093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 73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3208288" y="5101135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 74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4702789" y="5100093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 75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6182542" y="5101135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 76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7669669" y="5100093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 77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9156796" y="5101135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 78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10643923" y="5100093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 79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165385" y="4994756"/>
            <a:ext cx="11869299" cy="15679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65385" y="1111121"/>
            <a:ext cx="11389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ko-KR" sz="3200" dirty="0"/>
              <a:t>SQL Server </a:t>
            </a:r>
            <a:r>
              <a:rPr lang="ko-KR" altLang="en-US" sz="3200" dirty="0"/>
              <a:t>공간 할당 기본 </a:t>
            </a:r>
            <a:r>
              <a:rPr lang="ko-KR" altLang="en-US" sz="3200" dirty="0" smtClean="0"/>
              <a:t>단위</a:t>
            </a:r>
            <a:endParaRPr lang="en-US" altLang="ko-KR" sz="3200" dirty="0" smtClean="0"/>
          </a:p>
          <a:p>
            <a:pPr marL="457200" indent="-457200">
              <a:buFontTx/>
              <a:buChar char="-"/>
            </a:pPr>
            <a:r>
              <a:rPr lang="ko-KR" altLang="en-US" sz="3200" dirty="0" smtClean="0"/>
              <a:t>연속하는 </a:t>
            </a:r>
            <a:r>
              <a:rPr lang="en-US" altLang="ko-KR" sz="3200" dirty="0" smtClean="0"/>
              <a:t>8</a:t>
            </a:r>
            <a:r>
              <a:rPr lang="ko-KR" altLang="en-US" sz="3200" dirty="0" smtClean="0"/>
              <a:t>개의 페이지 집합</a:t>
            </a:r>
            <a:endParaRPr lang="en-US" altLang="ko-KR" sz="3200" dirty="0" smtClean="0"/>
          </a:p>
          <a:p>
            <a:pPr marL="457200" indent="-457200">
              <a:buFontTx/>
              <a:buChar char="-"/>
            </a:pPr>
            <a:r>
              <a:rPr lang="en-US" altLang="ko-KR" sz="3200" dirty="0" smtClean="0"/>
              <a:t>Mixed Extent(</a:t>
            </a:r>
            <a:r>
              <a:rPr lang="ko-KR" altLang="en-US" sz="3200" dirty="0" smtClean="0"/>
              <a:t>개체당 최대 </a:t>
            </a:r>
            <a:r>
              <a:rPr lang="en-US" altLang="ko-KR" sz="3200" dirty="0" smtClean="0"/>
              <a:t>8</a:t>
            </a:r>
            <a:r>
              <a:rPr lang="ko-KR" altLang="en-US" sz="3200" dirty="0" smtClean="0"/>
              <a:t>개</a:t>
            </a:r>
            <a:r>
              <a:rPr lang="en-US" altLang="ko-KR" sz="3200" dirty="0" smtClean="0"/>
              <a:t>) </a:t>
            </a:r>
            <a:r>
              <a:rPr lang="ko-KR" altLang="en-US" sz="3200" dirty="0" smtClean="0"/>
              <a:t>와 </a:t>
            </a:r>
            <a:r>
              <a:rPr lang="en-US" altLang="ko-KR" sz="3200" dirty="0" smtClean="0"/>
              <a:t>Uniform Extent</a:t>
            </a:r>
            <a:r>
              <a:rPr lang="ko-KR" altLang="en-US" sz="3200" dirty="0"/>
              <a:t> </a:t>
            </a:r>
            <a:r>
              <a:rPr lang="ko-KR" altLang="en-US" sz="3200" dirty="0" smtClean="0"/>
              <a:t>구성</a:t>
            </a:r>
            <a:endParaRPr lang="en-US" altLang="ko-KR" sz="3200" dirty="0" smtClean="0"/>
          </a:p>
          <a:p>
            <a:pPr marL="457200" indent="-457200">
              <a:buFontTx/>
              <a:buChar char="-"/>
            </a:pPr>
            <a:r>
              <a:rPr lang="en-US" altLang="ko-KR" sz="3200" dirty="0" smtClean="0"/>
              <a:t>GAM </a:t>
            </a:r>
            <a:r>
              <a:rPr lang="ko-KR" altLang="en-US" sz="3200" dirty="0" smtClean="0"/>
              <a:t>과 </a:t>
            </a:r>
            <a:r>
              <a:rPr lang="en-US" altLang="ko-KR" sz="3200" dirty="0" smtClean="0"/>
              <a:t>SGAM</a:t>
            </a:r>
            <a:r>
              <a:rPr lang="ko-KR" altLang="en-US" sz="3200" dirty="0" smtClean="0"/>
              <a:t>이 </a:t>
            </a:r>
            <a:r>
              <a:rPr lang="en-US" altLang="ko-KR" sz="3200" dirty="0" smtClean="0"/>
              <a:t>Mixed or Uniform Extent </a:t>
            </a:r>
            <a:r>
              <a:rPr lang="ko-KR" altLang="en-US" sz="3200" dirty="0" smtClean="0"/>
              <a:t>관리</a:t>
            </a:r>
            <a:endParaRPr lang="en-US" altLang="ko-KR" sz="3200" dirty="0" smtClean="0"/>
          </a:p>
          <a:p>
            <a:r>
              <a:rPr lang="ko-KR" altLang="en-US" sz="3200" dirty="0" smtClean="0"/>
              <a:t>   예</a:t>
            </a:r>
            <a:r>
              <a:rPr lang="en-US" altLang="ko-KR" sz="3200" dirty="0" smtClean="0"/>
              <a:t>) Extent 0:  0 ~ 7 Page</a:t>
            </a:r>
          </a:p>
          <a:p>
            <a:r>
              <a:rPr lang="en-US" altLang="ko-KR" sz="3200" dirty="0" smtClean="0"/>
              <a:t>        Extent 1:  8 ~ 15 Page</a:t>
            </a:r>
          </a:p>
          <a:p>
            <a:r>
              <a:rPr lang="en-US" altLang="ko-KR" sz="3200" dirty="0" smtClean="0"/>
              <a:t>        Extent 2: 16 ~ 23 Page</a:t>
            </a:r>
          </a:p>
        </p:txBody>
      </p:sp>
    </p:spTree>
    <p:extLst>
      <p:ext uri="{BB962C8B-B14F-4D97-AF65-F5344CB8AC3E}">
        <p14:creationId xmlns:p14="http://schemas.microsoft.com/office/powerpoint/2010/main" val="25571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00"/>
    </mc:Choice>
    <mc:Fallback xmlns="">
      <p:transition spd="slow" advTm="426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Extent(Mixed &amp; Uniform Extent)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7776" y="5570325"/>
            <a:ext cx="1164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Extent </a:t>
            </a:r>
            <a:r>
              <a:rPr lang="ko-KR" altLang="en-US" sz="3200" dirty="0" smtClean="0"/>
              <a:t>조회 및 관리는</a:t>
            </a:r>
            <a:r>
              <a:rPr lang="en-US" altLang="ko-KR" sz="3200" dirty="0" smtClean="0"/>
              <a:t>?</a:t>
            </a:r>
          </a:p>
        </p:txBody>
      </p:sp>
      <p:pic>
        <p:nvPicPr>
          <p:cNvPr id="1026" name="Picture 2" descr="http://cfile6.uf.tistory.com/image/2117633552C4B1E122A4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7" y="1263392"/>
            <a:ext cx="10872077" cy="414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7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48"/>
    </mc:Choice>
    <mc:Fallback xmlns="">
      <p:transition spd="slow" advTm="2424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Extent </a:t>
            </a:r>
            <a:r>
              <a:rPr lang="ko-KR" altLang="en-US" dirty="0" smtClean="0"/>
              <a:t>조회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5663" y="1096371"/>
            <a:ext cx="1053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DBCC </a:t>
            </a:r>
            <a:r>
              <a:rPr lang="en-US" altLang="ko-KR" sz="3200" dirty="0" smtClean="0"/>
              <a:t>EXTENTINFO(</a:t>
            </a:r>
            <a:r>
              <a:rPr lang="en-US" altLang="ko-KR" sz="3200" dirty="0" err="1" smtClean="0"/>
              <a:t>DBName</a:t>
            </a:r>
            <a:r>
              <a:rPr lang="en-US" altLang="ko-KR" sz="3200" dirty="0"/>
              <a:t>, </a:t>
            </a:r>
            <a:r>
              <a:rPr lang="en-US" altLang="ko-KR" sz="3200" dirty="0" err="1" smtClean="0"/>
              <a:t>TableName</a:t>
            </a:r>
            <a:r>
              <a:rPr lang="en-US" altLang="ko-KR" sz="3200" dirty="0" smtClean="0"/>
              <a:t>)</a:t>
            </a:r>
            <a:endParaRPr lang="en-US" altLang="ko-KR" sz="32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914524"/>
            <a:ext cx="11679956" cy="2943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663" y="5106257"/>
            <a:ext cx="10536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err="1" smtClean="0"/>
              <a:t>ext_size</a:t>
            </a:r>
            <a:r>
              <a:rPr lang="en-US" altLang="ko-KR" sz="3200" dirty="0" smtClean="0"/>
              <a:t>: 1(Mixed Extent), 8(Uniform Extent)</a:t>
            </a:r>
          </a:p>
          <a:p>
            <a:r>
              <a:rPr lang="en-US" altLang="ko-KR" sz="3200" dirty="0" err="1" smtClean="0"/>
              <a:t>pg_alloc</a:t>
            </a:r>
            <a:r>
              <a:rPr lang="en-US" altLang="ko-KR" sz="3200" dirty="0" smtClean="0"/>
              <a:t>: </a:t>
            </a:r>
            <a:r>
              <a:rPr lang="ko-KR" altLang="en-US" sz="3200" dirty="0" err="1" smtClean="0"/>
              <a:t>익스텐트에</a:t>
            </a:r>
            <a:r>
              <a:rPr lang="ko-KR" altLang="en-US" sz="3200" dirty="0" smtClean="0"/>
              <a:t> 할당된 페이지 수</a:t>
            </a:r>
            <a:endParaRPr lang="en-US" altLang="ko-KR" sz="3200" dirty="0"/>
          </a:p>
        </p:txBody>
      </p:sp>
      <p:sp>
        <p:nvSpPr>
          <p:cNvPr id="4" name="직사각형 3"/>
          <p:cNvSpPr/>
          <p:nvPr/>
        </p:nvSpPr>
        <p:spPr>
          <a:xfrm>
            <a:off x="1645920" y="1914524"/>
            <a:ext cx="1682496" cy="29432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869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9"/>
    </mc:Choice>
    <mc:Fallback xmlns="">
      <p:transition spd="slow" advTm="4123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Extent </a:t>
            </a:r>
            <a:r>
              <a:rPr lang="ko-KR" altLang="en-US" dirty="0" smtClean="0"/>
              <a:t>관리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307776" y="1630736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r>
              <a:rPr lang="en-US" altLang="ko-KR" dirty="0"/>
              <a:t> </a:t>
            </a:r>
            <a:r>
              <a:rPr lang="en-US" altLang="ko-KR" dirty="0" smtClean="0"/>
              <a:t>0</a:t>
            </a:r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2104619" y="1630735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 7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307776" y="3124008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r>
              <a:rPr lang="en-US" altLang="ko-KR" dirty="0"/>
              <a:t> </a:t>
            </a:r>
            <a:r>
              <a:rPr lang="en-US" altLang="ko-KR" dirty="0" smtClean="0"/>
              <a:t>8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2104619" y="3124007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 15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07776" y="4617280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r>
              <a:rPr lang="en-US" altLang="ko-KR" dirty="0"/>
              <a:t> </a:t>
            </a:r>
            <a:r>
              <a:rPr lang="en-US" altLang="ko-KR" dirty="0" smtClean="0"/>
              <a:t>16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104619" y="4617279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 23</a:t>
            </a:r>
            <a:endParaRPr lang="ko-KR" altLang="en-US" dirty="0"/>
          </a:p>
        </p:txBody>
      </p:sp>
      <p:sp>
        <p:nvSpPr>
          <p:cNvPr id="17" name="오른쪽 화살표 16"/>
          <p:cNvSpPr/>
          <p:nvPr/>
        </p:nvSpPr>
        <p:spPr>
          <a:xfrm>
            <a:off x="3683318" y="2076591"/>
            <a:ext cx="709247" cy="369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480488" y="2068255"/>
            <a:ext cx="143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Extent 0</a:t>
            </a:r>
            <a:endParaRPr lang="ko-KR" altLang="en-US" sz="2400" dirty="0"/>
          </a:p>
        </p:txBody>
      </p:sp>
      <p:sp>
        <p:nvSpPr>
          <p:cNvPr id="28" name="오른쪽 화살표 27"/>
          <p:cNvSpPr/>
          <p:nvPr/>
        </p:nvSpPr>
        <p:spPr>
          <a:xfrm>
            <a:off x="3683318" y="3585942"/>
            <a:ext cx="709247" cy="369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480488" y="3577606"/>
            <a:ext cx="143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Extent 1</a:t>
            </a:r>
            <a:endParaRPr lang="ko-KR" altLang="en-US" sz="2400" dirty="0"/>
          </a:p>
        </p:txBody>
      </p:sp>
      <p:sp>
        <p:nvSpPr>
          <p:cNvPr id="30" name="오른쪽 화살표 29"/>
          <p:cNvSpPr/>
          <p:nvPr/>
        </p:nvSpPr>
        <p:spPr>
          <a:xfrm>
            <a:off x="3683318" y="5082804"/>
            <a:ext cx="709247" cy="369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480488" y="5074468"/>
            <a:ext cx="143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Extent 2</a:t>
            </a:r>
            <a:endParaRPr lang="ko-KR" alt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642114" y="2076591"/>
            <a:ext cx="35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~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638281" y="3568794"/>
            <a:ext cx="35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~</a:t>
            </a:r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74271" y="5082804"/>
            <a:ext cx="35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~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175418" y="1345297"/>
            <a:ext cx="5105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8</a:t>
            </a:r>
            <a:r>
              <a:rPr lang="ko-KR" altLang="en-US" sz="2400" dirty="0" smtClean="0"/>
              <a:t>의 비밀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산수의 시간</a:t>
            </a:r>
            <a:r>
              <a:rPr lang="en-US" altLang="ko-KR" sz="2400" dirty="0" smtClean="0"/>
              <a:t>…)</a:t>
            </a:r>
          </a:p>
          <a:p>
            <a:r>
              <a:rPr lang="en-US" altLang="ko-KR" sz="2400" dirty="0" smtClean="0"/>
              <a:t>0000 0011: 1,2</a:t>
            </a:r>
            <a:r>
              <a:rPr lang="ko-KR" altLang="en-US" sz="2400" dirty="0" smtClean="0"/>
              <a:t>번 </a:t>
            </a:r>
            <a:r>
              <a:rPr lang="en-US" altLang="ko-KR" sz="2400" dirty="0" smtClean="0"/>
              <a:t>Extent </a:t>
            </a:r>
            <a:r>
              <a:rPr lang="ko-KR" altLang="en-US" sz="2400" dirty="0" smtClean="0"/>
              <a:t>사용 중</a:t>
            </a:r>
            <a:endParaRPr lang="en-US" altLang="ko-KR" sz="2400" dirty="0" smtClean="0"/>
          </a:p>
          <a:p>
            <a:r>
              <a:rPr lang="en-US" altLang="ko-KR" sz="2400" dirty="0" smtClean="0"/>
              <a:t>1000 1011: 1,2,4,8 Extent </a:t>
            </a:r>
            <a:r>
              <a:rPr lang="ko-KR" altLang="en-US" sz="2400" dirty="0" smtClean="0"/>
              <a:t>사용 중</a:t>
            </a:r>
            <a:endParaRPr lang="ko-KR" alt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175418" y="3032913"/>
            <a:ext cx="554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1 byte</a:t>
            </a:r>
            <a:r>
              <a:rPr lang="ko-KR" altLang="en-US" sz="2400" dirty="0" smtClean="0"/>
              <a:t>로 </a:t>
            </a:r>
            <a:r>
              <a:rPr lang="en-US" altLang="ko-KR" sz="2400" dirty="0" smtClean="0"/>
              <a:t>8</a:t>
            </a:r>
            <a:r>
              <a:rPr lang="ko-KR" altLang="en-US" sz="2400" dirty="0" smtClean="0"/>
              <a:t>개의 </a:t>
            </a:r>
            <a:r>
              <a:rPr lang="en-US" altLang="ko-KR" sz="2400" dirty="0" smtClean="0"/>
              <a:t>Extent</a:t>
            </a:r>
            <a:r>
              <a:rPr lang="ko-KR" altLang="en-US" sz="2400" dirty="0" smtClean="0"/>
              <a:t>로 관리 가능</a:t>
            </a:r>
            <a:r>
              <a:rPr lang="en-US" altLang="ko-KR" sz="2400" dirty="0" smtClean="0"/>
              <a:t>!</a:t>
            </a:r>
            <a:endParaRPr lang="ko-KR" altLang="en-US" sz="2400" dirty="0"/>
          </a:p>
        </p:txBody>
      </p:sp>
      <p:sp>
        <p:nvSpPr>
          <p:cNvPr id="3" name="아래쪽 화살표 2"/>
          <p:cNvSpPr/>
          <p:nvPr/>
        </p:nvSpPr>
        <p:spPr>
          <a:xfrm>
            <a:off x="7965051" y="2591836"/>
            <a:ext cx="899651" cy="405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아래쪽 화살표 37"/>
          <p:cNvSpPr/>
          <p:nvPr/>
        </p:nvSpPr>
        <p:spPr>
          <a:xfrm>
            <a:off x="7965051" y="3679641"/>
            <a:ext cx="899651" cy="405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6175418" y="4248884"/>
            <a:ext cx="56451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1 Page =&gt; 8000 </a:t>
            </a:r>
            <a:r>
              <a:rPr lang="en-US" altLang="ko-KR" sz="2400" dirty="0" smtClean="0"/>
              <a:t>bytes</a:t>
            </a:r>
            <a:endParaRPr lang="en-US" altLang="ko-KR" sz="2400" dirty="0" smtClean="0"/>
          </a:p>
          <a:p>
            <a:r>
              <a:rPr lang="en-US" altLang="ko-KR" sz="2400" dirty="0" smtClean="0"/>
              <a:t>8000 * </a:t>
            </a:r>
            <a:r>
              <a:rPr lang="en-US" altLang="ko-KR" sz="2400" dirty="0"/>
              <a:t>8 = </a:t>
            </a:r>
            <a:r>
              <a:rPr lang="en-US" altLang="ko-KR" sz="2400" dirty="0" smtClean="0"/>
              <a:t>64,000 Extents </a:t>
            </a:r>
            <a:r>
              <a:rPr lang="ko-KR" altLang="en-US" sz="2400" dirty="0" smtClean="0"/>
              <a:t>관리 가능</a:t>
            </a:r>
            <a:r>
              <a:rPr lang="en-US" altLang="ko-KR" sz="2400" dirty="0" smtClean="0"/>
              <a:t>!</a:t>
            </a:r>
          </a:p>
          <a:p>
            <a:r>
              <a:rPr lang="en-US" altLang="ko-KR" sz="2400" dirty="0" smtClean="0"/>
              <a:t>64,000 * 8 = 512,000 </a:t>
            </a:r>
            <a:r>
              <a:rPr lang="en-US" altLang="ko-KR" sz="2400" dirty="0" smtClean="0"/>
              <a:t>Pages</a:t>
            </a:r>
            <a:endParaRPr lang="en-US" altLang="ko-KR" sz="2400" dirty="0" smtClean="0"/>
          </a:p>
          <a:p>
            <a:r>
              <a:rPr lang="en-US" altLang="ko-KR" sz="2400" dirty="0" smtClean="0"/>
              <a:t>512,000 </a:t>
            </a:r>
            <a:r>
              <a:rPr lang="en-US" altLang="ko-KR" sz="2400" dirty="0"/>
              <a:t>* 8 = </a:t>
            </a:r>
            <a:r>
              <a:rPr lang="en-US" altLang="ko-KR" sz="2400" dirty="0" smtClean="0"/>
              <a:t>4,096,000 KB(=4 GB)</a:t>
            </a:r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정확히는 </a:t>
            </a:r>
            <a:r>
              <a:rPr lang="en-US" altLang="ko-KR" sz="2400" dirty="0" smtClean="0"/>
              <a:t>511,230</a:t>
            </a:r>
            <a:r>
              <a:rPr lang="ko-KR" altLang="en-US" sz="2400" dirty="0" smtClean="0"/>
              <a:t>마다 등장</a:t>
            </a:r>
            <a:endParaRPr lang="en-US" altLang="ko-KR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84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1"/>
    </mc:Choice>
    <mc:Fallback xmlns="">
      <p:transition spd="slow" advTm="8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896816" y="1277816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Header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896816" y="1740879"/>
            <a:ext cx="2948355" cy="3962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Data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896816" y="5703276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Offset</a:t>
            </a:r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>
          <a:xfrm>
            <a:off x="3300047" y="5703275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0</a:t>
            </a:r>
            <a:endParaRPr lang="ko-KR" altLang="en-US" dirty="0"/>
          </a:p>
        </p:txBody>
      </p:sp>
      <p:sp>
        <p:nvSpPr>
          <p:cNvPr id="33" name="직사각형 32"/>
          <p:cNvSpPr/>
          <p:nvPr/>
        </p:nvSpPr>
        <p:spPr>
          <a:xfrm>
            <a:off x="2757945" y="5703014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34" name="직사각형 33"/>
          <p:cNvSpPr/>
          <p:nvPr/>
        </p:nvSpPr>
        <p:spPr>
          <a:xfrm>
            <a:off x="896816" y="1735015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0</a:t>
            </a:r>
            <a:endParaRPr lang="ko-KR" altLang="en-US" dirty="0"/>
          </a:p>
        </p:txBody>
      </p:sp>
      <p:sp>
        <p:nvSpPr>
          <p:cNvPr id="35" name="직사각형 34"/>
          <p:cNvSpPr/>
          <p:nvPr/>
        </p:nvSpPr>
        <p:spPr>
          <a:xfrm>
            <a:off x="896816" y="2192212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1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569679" y="6160475"/>
            <a:ext cx="2931" cy="5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>
            <a:stCxn id="32" idx="2"/>
          </p:cNvCxnSpPr>
          <p:nvPr/>
        </p:nvCxnSpPr>
        <p:spPr>
          <a:xfrm flipH="1">
            <a:off x="3569679" y="6160478"/>
            <a:ext cx="2931" cy="392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H="1" flipV="1">
            <a:off x="216881" y="6553202"/>
            <a:ext cx="3352799" cy="5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 flipV="1">
            <a:off x="216879" y="1735013"/>
            <a:ext cx="0" cy="4818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/>
          <p:nvPr/>
        </p:nvCxnSpPr>
        <p:spPr>
          <a:xfrm>
            <a:off x="216881" y="1735015"/>
            <a:ext cx="679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3026020" y="6163403"/>
            <a:ext cx="0" cy="249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flipH="1">
            <a:off x="334116" y="6412523"/>
            <a:ext cx="2691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 flipV="1">
            <a:off x="334116" y="2192215"/>
            <a:ext cx="0" cy="4220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334117" y="2192212"/>
            <a:ext cx="5626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직사각형 54"/>
          <p:cNvSpPr/>
          <p:nvPr/>
        </p:nvSpPr>
        <p:spPr>
          <a:xfrm>
            <a:off x="2213293" y="5703014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896816" y="2644951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2</a:t>
            </a:r>
            <a:endParaRPr lang="ko-KR" altLang="en-US" dirty="0"/>
          </a:p>
        </p:txBody>
      </p:sp>
      <p:cxnSp>
        <p:nvCxnSpPr>
          <p:cNvPr id="36" name="직선 연결선 35"/>
          <p:cNvCxnSpPr/>
          <p:nvPr/>
        </p:nvCxnSpPr>
        <p:spPr>
          <a:xfrm flipV="1">
            <a:off x="457219" y="2649415"/>
            <a:ext cx="0" cy="3638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>
            <a:off x="457220" y="2649412"/>
            <a:ext cx="4395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H="1">
            <a:off x="457221" y="6287963"/>
            <a:ext cx="2023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2480899" y="6160475"/>
            <a:ext cx="0" cy="12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오른쪽 화살표 18"/>
          <p:cNvSpPr/>
          <p:nvPr/>
        </p:nvSpPr>
        <p:spPr>
          <a:xfrm>
            <a:off x="4015157" y="1294927"/>
            <a:ext cx="709247" cy="369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812327" y="1286591"/>
            <a:ext cx="154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96 Bytes</a:t>
            </a:r>
            <a:endParaRPr lang="ko-KR" altLang="en-US" dirty="0"/>
          </a:p>
        </p:txBody>
      </p:sp>
      <p:sp>
        <p:nvSpPr>
          <p:cNvPr id="45" name="오른쪽 화살표 44"/>
          <p:cNvSpPr/>
          <p:nvPr/>
        </p:nvSpPr>
        <p:spPr>
          <a:xfrm>
            <a:off x="4015157" y="3323019"/>
            <a:ext cx="709247" cy="369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4812327" y="3314683"/>
            <a:ext cx="154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8060 Bytes</a:t>
            </a:r>
            <a:endParaRPr lang="ko-KR" altLang="en-US" dirty="0"/>
          </a:p>
        </p:txBody>
      </p:sp>
      <p:sp>
        <p:nvSpPr>
          <p:cNvPr id="50" name="오른쪽 화살표 49"/>
          <p:cNvSpPr/>
          <p:nvPr/>
        </p:nvSpPr>
        <p:spPr>
          <a:xfrm>
            <a:off x="4015157" y="5708719"/>
            <a:ext cx="709247" cy="369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4812327" y="5700381"/>
            <a:ext cx="154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36 Bytes</a:t>
            </a:r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867401" y="1294899"/>
            <a:ext cx="6257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 - Header: Page</a:t>
            </a:r>
            <a:r>
              <a:rPr lang="ko-KR" altLang="en-US" sz="2400" dirty="0"/>
              <a:t>의 </a:t>
            </a:r>
            <a:r>
              <a:rPr lang="ko-KR" altLang="en-US" sz="2400" dirty="0" smtClean="0"/>
              <a:t>헤더정보</a:t>
            </a:r>
            <a:endParaRPr lang="en-US" altLang="ko-KR" sz="2400" dirty="0"/>
          </a:p>
          <a:p>
            <a:r>
              <a:rPr lang="en-US" altLang="ko-KR" sz="2400" dirty="0"/>
              <a:t> - Data: </a:t>
            </a:r>
            <a:r>
              <a:rPr lang="ko-KR" altLang="en-US" sz="2400" dirty="0"/>
              <a:t>각각의 </a:t>
            </a:r>
            <a:r>
              <a:rPr lang="en-US" altLang="ko-KR" sz="2400" dirty="0"/>
              <a:t>Row</a:t>
            </a:r>
            <a:r>
              <a:rPr lang="ko-KR" altLang="en-US" sz="2400" dirty="0"/>
              <a:t>가 저장</a:t>
            </a:r>
            <a:endParaRPr lang="en-US" altLang="ko-KR" sz="2400" dirty="0"/>
          </a:p>
          <a:p>
            <a:r>
              <a:rPr lang="en-US" altLang="ko-KR" sz="2400" dirty="0"/>
              <a:t> - Offset: </a:t>
            </a:r>
            <a:r>
              <a:rPr lang="en-US" altLang="ko-KR" sz="2400" dirty="0" smtClean="0"/>
              <a:t>Row</a:t>
            </a:r>
            <a:r>
              <a:rPr lang="ko-KR" altLang="en-US" sz="2400" dirty="0"/>
              <a:t>가 시작되는 바이트 위치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59772" y="2873553"/>
            <a:ext cx="54610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왜</a:t>
            </a:r>
            <a:r>
              <a:rPr lang="en-US" altLang="ko-KR" sz="3200" dirty="0"/>
              <a:t>?!</a:t>
            </a:r>
          </a:p>
          <a:p>
            <a:endParaRPr lang="en-US" altLang="ko-KR" sz="3200" dirty="0"/>
          </a:p>
          <a:p>
            <a:r>
              <a:rPr lang="en-US" altLang="ko-KR" sz="3200" dirty="0"/>
              <a:t>8KB </a:t>
            </a:r>
            <a:r>
              <a:rPr lang="ko-KR" altLang="en-US" sz="3200" dirty="0"/>
              <a:t>일까</a:t>
            </a:r>
            <a:r>
              <a:rPr lang="en-US" altLang="ko-KR" sz="3200" dirty="0"/>
              <a:t>?</a:t>
            </a:r>
          </a:p>
          <a:p>
            <a:r>
              <a:rPr lang="en-US" altLang="ko-KR" sz="3200" dirty="0" smtClean="0"/>
              <a:t>2KB </a:t>
            </a:r>
            <a:r>
              <a:rPr lang="ko-KR" altLang="en-US" sz="3200" dirty="0"/>
              <a:t>혹은 </a:t>
            </a:r>
            <a:r>
              <a:rPr lang="en-US" altLang="ko-KR" sz="3200" dirty="0"/>
              <a:t>16KB</a:t>
            </a:r>
            <a:r>
              <a:rPr lang="ko-KR" altLang="en-US" sz="3200" dirty="0"/>
              <a:t>면 안될까</a:t>
            </a:r>
            <a:r>
              <a:rPr lang="en-US" altLang="ko-KR" sz="3200" dirty="0" smtClean="0"/>
              <a:t>?</a:t>
            </a:r>
          </a:p>
          <a:p>
            <a:r>
              <a:rPr lang="ko-KR" altLang="en-US" sz="3200" dirty="0" smtClean="0"/>
              <a:t>위 말고 아래서부터 채우면 안될까</a:t>
            </a:r>
            <a:r>
              <a:rPr lang="en-US" altLang="ko-KR" sz="3200" dirty="0" smtClean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36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42"/>
    </mc:Choice>
    <mc:Fallback xmlns="">
      <p:transition spd="slow" advTm="107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55" grpId="0" animBg="1"/>
      <p:bldP spid="21" grpId="0" animBg="1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Row</a:t>
            </a:r>
            <a:endParaRPr lang="ko-KR" altLang="en-US" dirty="0"/>
          </a:p>
        </p:txBody>
      </p:sp>
      <p:sp>
        <p:nvSpPr>
          <p:cNvPr id="39" name="직사각형 38"/>
          <p:cNvSpPr/>
          <p:nvPr/>
        </p:nvSpPr>
        <p:spPr>
          <a:xfrm>
            <a:off x="896816" y="1277816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Header</a:t>
            </a:r>
            <a:endParaRPr lang="ko-KR" altLang="en-US" dirty="0"/>
          </a:p>
        </p:txBody>
      </p:sp>
      <p:sp>
        <p:nvSpPr>
          <p:cNvPr id="43" name="직사각형 42"/>
          <p:cNvSpPr/>
          <p:nvPr/>
        </p:nvSpPr>
        <p:spPr>
          <a:xfrm>
            <a:off x="896816" y="1740879"/>
            <a:ext cx="2948355" cy="3962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Data</a:t>
            </a:r>
            <a:endParaRPr lang="ko-KR" altLang="en-US" dirty="0"/>
          </a:p>
        </p:txBody>
      </p:sp>
      <p:sp>
        <p:nvSpPr>
          <p:cNvPr id="59" name="직사각형 58"/>
          <p:cNvSpPr/>
          <p:nvPr/>
        </p:nvSpPr>
        <p:spPr>
          <a:xfrm>
            <a:off x="896816" y="5703276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Offset</a:t>
            </a:r>
            <a:endParaRPr lang="ko-KR" altLang="en-US" dirty="0"/>
          </a:p>
        </p:txBody>
      </p:sp>
      <p:sp>
        <p:nvSpPr>
          <p:cNvPr id="60" name="직사각형 59"/>
          <p:cNvSpPr/>
          <p:nvPr/>
        </p:nvSpPr>
        <p:spPr>
          <a:xfrm>
            <a:off x="3303098" y="5703275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0</a:t>
            </a:r>
            <a:endParaRPr lang="ko-KR" altLang="en-US" dirty="0"/>
          </a:p>
        </p:txBody>
      </p:sp>
      <p:sp>
        <p:nvSpPr>
          <p:cNvPr id="65" name="직사각형 64"/>
          <p:cNvSpPr/>
          <p:nvPr/>
        </p:nvSpPr>
        <p:spPr>
          <a:xfrm>
            <a:off x="2761823" y="5703500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66" name="직사각형 65"/>
          <p:cNvSpPr/>
          <p:nvPr/>
        </p:nvSpPr>
        <p:spPr>
          <a:xfrm>
            <a:off x="896816" y="1735015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</a:t>
            </a:r>
            <a:r>
              <a:rPr lang="en-US" altLang="ko-KR" dirty="0" smtClean="0"/>
              <a:t>0</a:t>
            </a:r>
            <a:endParaRPr lang="ko-KR" altLang="en-US" dirty="0"/>
          </a:p>
        </p:txBody>
      </p:sp>
      <p:sp>
        <p:nvSpPr>
          <p:cNvPr id="67" name="직사각형 66"/>
          <p:cNvSpPr/>
          <p:nvPr/>
        </p:nvSpPr>
        <p:spPr>
          <a:xfrm>
            <a:off x="896816" y="2192212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cxnSp>
        <p:nvCxnSpPr>
          <p:cNvPr id="68" name="직선 연결선 67"/>
          <p:cNvCxnSpPr/>
          <p:nvPr/>
        </p:nvCxnSpPr>
        <p:spPr>
          <a:xfrm flipH="1">
            <a:off x="3569679" y="6160475"/>
            <a:ext cx="2931" cy="5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stCxn id="60" idx="2"/>
          </p:cNvCxnSpPr>
          <p:nvPr/>
        </p:nvCxnSpPr>
        <p:spPr>
          <a:xfrm flipH="1">
            <a:off x="3572730" y="6160478"/>
            <a:ext cx="2931" cy="392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 flipH="1" flipV="1">
            <a:off x="216881" y="6553202"/>
            <a:ext cx="3352799" cy="5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 flipV="1">
            <a:off x="216879" y="1735013"/>
            <a:ext cx="0" cy="4818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/>
          <p:cNvCxnSpPr/>
          <p:nvPr/>
        </p:nvCxnSpPr>
        <p:spPr>
          <a:xfrm>
            <a:off x="216881" y="1735015"/>
            <a:ext cx="679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3026020" y="6163403"/>
            <a:ext cx="0" cy="249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/>
          <p:nvPr/>
        </p:nvCxnSpPr>
        <p:spPr>
          <a:xfrm flipH="1">
            <a:off x="334116" y="6412523"/>
            <a:ext cx="2691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 flipV="1">
            <a:off x="334116" y="2192215"/>
            <a:ext cx="0" cy="4220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>
            <a:off x="334117" y="2192212"/>
            <a:ext cx="5626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직사각형 76"/>
          <p:cNvSpPr/>
          <p:nvPr/>
        </p:nvSpPr>
        <p:spPr>
          <a:xfrm>
            <a:off x="2217495" y="5701974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78" name="직사각형 77"/>
          <p:cNvSpPr/>
          <p:nvPr/>
        </p:nvSpPr>
        <p:spPr>
          <a:xfrm>
            <a:off x="896816" y="2644951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cxnSp>
        <p:nvCxnSpPr>
          <p:cNvPr id="79" name="직선 연결선 78"/>
          <p:cNvCxnSpPr/>
          <p:nvPr/>
        </p:nvCxnSpPr>
        <p:spPr>
          <a:xfrm flipV="1">
            <a:off x="457219" y="2649415"/>
            <a:ext cx="0" cy="3638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/>
          <p:nvPr/>
        </p:nvCxnSpPr>
        <p:spPr>
          <a:xfrm>
            <a:off x="457220" y="2649412"/>
            <a:ext cx="4395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/>
          <p:cNvCxnSpPr/>
          <p:nvPr/>
        </p:nvCxnSpPr>
        <p:spPr>
          <a:xfrm flipH="1">
            <a:off x="457221" y="6287963"/>
            <a:ext cx="2023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/>
          <p:nvPr/>
        </p:nvCxnSpPr>
        <p:spPr>
          <a:xfrm>
            <a:off x="2480899" y="6160475"/>
            <a:ext cx="0" cy="12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 flipV="1">
            <a:off x="3845169" y="1939418"/>
            <a:ext cx="3956728" cy="16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H="1">
            <a:off x="7801897" y="1924670"/>
            <a:ext cx="7374" cy="267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정육면체 10"/>
          <p:cNvSpPr/>
          <p:nvPr/>
        </p:nvSpPr>
        <p:spPr>
          <a:xfrm>
            <a:off x="4766570" y="2201484"/>
            <a:ext cx="1000049" cy="65630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/>
              <a:t>Status</a:t>
            </a:r>
            <a:endParaRPr lang="ko-KR" altLang="en-US" dirty="0"/>
          </a:p>
        </p:txBody>
      </p:sp>
      <p:sp>
        <p:nvSpPr>
          <p:cNvPr id="87" name="정육면체 86"/>
          <p:cNvSpPr/>
          <p:nvPr/>
        </p:nvSpPr>
        <p:spPr>
          <a:xfrm>
            <a:off x="5602313" y="2201480"/>
            <a:ext cx="717375" cy="65630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/>
              <a:t>①</a:t>
            </a:r>
          </a:p>
        </p:txBody>
      </p:sp>
      <p:sp>
        <p:nvSpPr>
          <p:cNvPr id="83" name="정육면체 82"/>
          <p:cNvSpPr/>
          <p:nvPr/>
        </p:nvSpPr>
        <p:spPr>
          <a:xfrm>
            <a:off x="6160955" y="2201482"/>
            <a:ext cx="1757515" cy="65630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err="1"/>
              <a:t>고정컬럼</a:t>
            </a:r>
            <a:endParaRPr lang="ko-KR" altLang="en-US" dirty="0"/>
          </a:p>
        </p:txBody>
      </p:sp>
      <p:sp>
        <p:nvSpPr>
          <p:cNvPr id="88" name="정육면체 87"/>
          <p:cNvSpPr/>
          <p:nvPr/>
        </p:nvSpPr>
        <p:spPr>
          <a:xfrm>
            <a:off x="7759740" y="2201480"/>
            <a:ext cx="717375" cy="65630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/>
              <a:t>②</a:t>
            </a:r>
          </a:p>
        </p:txBody>
      </p:sp>
      <p:sp>
        <p:nvSpPr>
          <p:cNvPr id="84" name="정육면체 83"/>
          <p:cNvSpPr/>
          <p:nvPr/>
        </p:nvSpPr>
        <p:spPr>
          <a:xfrm>
            <a:off x="8320176" y="2201480"/>
            <a:ext cx="3020961" cy="65630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err="1"/>
              <a:t>가변컬럼</a:t>
            </a:r>
            <a:endParaRPr lang="ko-KR" alt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766570" y="3016656"/>
            <a:ext cx="5461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 항목</a:t>
            </a:r>
            <a:endParaRPr lang="en-US" altLang="ko-KR" dirty="0"/>
          </a:p>
          <a:p>
            <a:r>
              <a:rPr lang="en-US" altLang="ko-KR" dirty="0"/>
              <a:t>   - </a:t>
            </a:r>
            <a:r>
              <a:rPr lang="ko-KR" altLang="en-US" dirty="0" err="1"/>
              <a:t>고정컬럼</a:t>
            </a:r>
            <a:r>
              <a:rPr lang="ko-KR" altLang="en-US" dirty="0"/>
              <a:t> 사이즈 </a:t>
            </a:r>
            <a:r>
              <a:rPr lang="en-US" altLang="ko-KR" dirty="0"/>
              <a:t>+ 4</a:t>
            </a:r>
          </a:p>
          <a:p>
            <a:endParaRPr lang="en-US" altLang="ko-KR" dirty="0"/>
          </a:p>
          <a:p>
            <a:r>
              <a:rPr lang="ko-KR" altLang="en-US" dirty="0"/>
              <a:t>② 항목</a:t>
            </a:r>
            <a:endParaRPr lang="en-US" altLang="ko-KR" dirty="0"/>
          </a:p>
          <a:p>
            <a:r>
              <a:rPr lang="en-US" altLang="ko-KR" dirty="0"/>
              <a:t>   - </a:t>
            </a:r>
            <a:r>
              <a:rPr lang="ko-KR" altLang="en-US" dirty="0"/>
              <a:t>총 </a:t>
            </a:r>
            <a:r>
              <a:rPr lang="ko-KR" altLang="en-US" dirty="0" err="1"/>
              <a:t>컬럼</a:t>
            </a:r>
            <a:r>
              <a:rPr lang="ko-KR" altLang="en-US" dirty="0"/>
              <a:t> 수</a:t>
            </a:r>
            <a:endParaRPr lang="en-US" altLang="ko-KR" dirty="0"/>
          </a:p>
          <a:p>
            <a:r>
              <a:rPr lang="en-US" altLang="ko-KR" dirty="0"/>
              <a:t>   - NULL </a:t>
            </a:r>
            <a:r>
              <a:rPr lang="ko-KR" altLang="en-US" dirty="0"/>
              <a:t>비트맵</a:t>
            </a:r>
            <a:endParaRPr lang="en-US" altLang="ko-KR" dirty="0"/>
          </a:p>
          <a:p>
            <a:r>
              <a:rPr lang="en-US" altLang="ko-KR" dirty="0"/>
              <a:t>   - </a:t>
            </a:r>
            <a:r>
              <a:rPr lang="ko-KR" altLang="en-US" dirty="0" err="1"/>
              <a:t>가변컬럼의</a:t>
            </a:r>
            <a:r>
              <a:rPr lang="ko-KR" altLang="en-US" dirty="0"/>
              <a:t> 수</a:t>
            </a:r>
            <a:endParaRPr lang="en-US" altLang="ko-KR" dirty="0"/>
          </a:p>
          <a:p>
            <a:r>
              <a:rPr lang="en-US" altLang="ko-KR" dirty="0"/>
              <a:t>   - </a:t>
            </a:r>
            <a:r>
              <a:rPr lang="ko-KR" altLang="en-US" dirty="0"/>
              <a:t>가변 </a:t>
            </a:r>
            <a:r>
              <a:rPr lang="ko-KR" altLang="en-US" dirty="0" err="1"/>
              <a:t>컬럼의</a:t>
            </a:r>
            <a:r>
              <a:rPr lang="ko-KR" altLang="en-US" dirty="0"/>
              <a:t> 끝나는 위치</a:t>
            </a:r>
            <a:endParaRPr lang="en-US" altLang="ko-KR" dirty="0"/>
          </a:p>
        </p:txBody>
      </p:sp>
      <p:sp>
        <p:nvSpPr>
          <p:cNvPr id="33" name="TextBox 32"/>
          <p:cNvSpPr txBox="1"/>
          <p:nvPr/>
        </p:nvSpPr>
        <p:spPr>
          <a:xfrm>
            <a:off x="4766570" y="5324980"/>
            <a:ext cx="7196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마이너스 숫자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어떻게 저장할까</a:t>
            </a:r>
            <a:r>
              <a:rPr lang="en-US" altLang="ko-KR" sz="3200" dirty="0" smtClean="0"/>
              <a:t>?</a:t>
            </a:r>
          </a:p>
          <a:p>
            <a:r>
              <a:rPr lang="en-US" altLang="ko-KR" sz="3200" dirty="0" smtClean="0"/>
              <a:t>Page </a:t>
            </a:r>
            <a:r>
              <a:rPr lang="ko-KR" altLang="en-US" sz="3200" dirty="0" smtClean="0"/>
              <a:t>남은 공간은 어떻게 관리되지</a:t>
            </a:r>
            <a:r>
              <a:rPr lang="en-US" altLang="ko-KR" sz="3200" dirty="0" smtClean="0"/>
              <a:t>?</a:t>
            </a:r>
          </a:p>
        </p:txBody>
      </p:sp>
      <p:sp>
        <p:nvSpPr>
          <p:cNvPr id="3" name="오른쪽 화살표 2"/>
          <p:cNvSpPr/>
          <p:nvPr/>
        </p:nvSpPr>
        <p:spPr>
          <a:xfrm>
            <a:off x="4766570" y="2906905"/>
            <a:ext cx="2993170" cy="221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47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273"/>
    </mc:Choice>
    <mc:Fallback xmlns="">
      <p:transition spd="slow" advTm="114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의 보수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마이너스 수를 </a:t>
            </a:r>
            <a:r>
              <a:rPr lang="ko-KR" altLang="en-US" dirty="0"/>
              <a:t>저장하는 </a:t>
            </a:r>
            <a:r>
              <a:rPr lang="ko-KR" altLang="en-US" dirty="0" smtClean="0"/>
              <a:t>방법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7776" y="1133243"/>
            <a:ext cx="117195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1) 10</a:t>
            </a:r>
            <a:r>
              <a:rPr lang="ko-KR" altLang="en-US" sz="3200" dirty="0" smtClean="0"/>
              <a:t>진수를 </a:t>
            </a:r>
            <a:r>
              <a:rPr lang="en-US" altLang="ko-KR" sz="3200" dirty="0" smtClean="0"/>
              <a:t>2</a:t>
            </a:r>
            <a:r>
              <a:rPr lang="ko-KR" altLang="en-US" sz="3200" dirty="0" smtClean="0"/>
              <a:t>진수로 변환</a:t>
            </a:r>
            <a:endParaRPr lang="en-US" altLang="ko-KR" sz="3200" dirty="0" smtClean="0"/>
          </a:p>
          <a:p>
            <a:r>
              <a:rPr lang="en-US" altLang="ko-KR" sz="3200" dirty="0" smtClean="0"/>
              <a:t>2) 0=&gt;1, 1=&gt;0</a:t>
            </a:r>
            <a:r>
              <a:rPr lang="ko-KR" altLang="en-US" sz="3200" dirty="0" smtClean="0"/>
              <a:t>으로 변환</a:t>
            </a:r>
            <a:r>
              <a:rPr lang="en-US" altLang="ko-KR" sz="3200" dirty="0" smtClean="0"/>
              <a:t>(1</a:t>
            </a:r>
            <a:r>
              <a:rPr lang="ko-KR" altLang="en-US" sz="3200" dirty="0" smtClean="0"/>
              <a:t>의 보수</a:t>
            </a:r>
            <a:r>
              <a:rPr lang="en-US" altLang="ko-KR" sz="3200" dirty="0" smtClean="0"/>
              <a:t>)</a:t>
            </a:r>
          </a:p>
          <a:p>
            <a:r>
              <a:rPr lang="en-US" altLang="ko-KR" sz="3200" dirty="0" smtClean="0"/>
              <a:t>3) </a:t>
            </a:r>
            <a:r>
              <a:rPr lang="ko-KR" altLang="en-US" sz="3200" dirty="0" smtClean="0"/>
              <a:t>더하기 </a:t>
            </a:r>
            <a:r>
              <a:rPr lang="en-US" altLang="ko-KR" sz="3200" dirty="0" smtClean="0"/>
              <a:t>1(+0, -0</a:t>
            </a:r>
            <a:r>
              <a:rPr lang="ko-KR" altLang="en-US" sz="3200" dirty="0" smtClean="0"/>
              <a:t>의 구분하기 위해</a:t>
            </a:r>
            <a:r>
              <a:rPr lang="en-US" altLang="ko-KR" sz="3200" dirty="0" smtClean="0"/>
              <a:t>)</a:t>
            </a:r>
          </a:p>
          <a:p>
            <a:endParaRPr lang="en-US" altLang="ko-KR" sz="3200" dirty="0" smtClean="0"/>
          </a:p>
          <a:p>
            <a:r>
              <a:rPr lang="ko-KR" altLang="en-US" sz="3200" dirty="0" smtClean="0"/>
              <a:t>예</a:t>
            </a:r>
            <a:r>
              <a:rPr lang="en-US" altLang="ko-KR" sz="3200" dirty="0" smtClean="0"/>
              <a:t>) -8</a:t>
            </a:r>
            <a:r>
              <a:rPr lang="ko-KR" altLang="en-US" sz="3200" dirty="0" smtClean="0"/>
              <a:t>를 표현하기 위해 </a:t>
            </a:r>
            <a:r>
              <a:rPr lang="en-US" altLang="ko-KR" sz="3200" dirty="0" smtClean="0"/>
              <a:t>8</a:t>
            </a:r>
            <a:r>
              <a:rPr lang="ko-KR" altLang="en-US" sz="3200" dirty="0" smtClean="0"/>
              <a:t>을 </a:t>
            </a:r>
            <a:r>
              <a:rPr lang="en-US" altLang="ko-KR" sz="3200" dirty="0" smtClean="0"/>
              <a:t>2</a:t>
            </a:r>
            <a:r>
              <a:rPr lang="ko-KR" altLang="en-US" sz="3200" dirty="0" smtClean="0"/>
              <a:t>진수로 표현</a:t>
            </a:r>
            <a:endParaRPr lang="en-US" altLang="ko-KR" sz="3200" dirty="0" smtClean="0"/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 =&gt; 0000 0000 0000 1000(0</a:t>
            </a:r>
            <a:r>
              <a:rPr lang="ko-KR" altLang="en-US" sz="3200" dirty="0" smtClean="0"/>
              <a:t>을 </a:t>
            </a:r>
            <a:r>
              <a:rPr lang="en-US" altLang="ko-KR" sz="3200" dirty="0" smtClean="0"/>
              <a:t>1</a:t>
            </a:r>
            <a:r>
              <a:rPr lang="ko-KR" altLang="en-US" sz="3200" dirty="0" smtClean="0"/>
              <a:t>로</a:t>
            </a:r>
            <a:r>
              <a:rPr lang="en-US" altLang="ko-KR" sz="3200" dirty="0" smtClean="0"/>
              <a:t>, 1</a:t>
            </a:r>
            <a:r>
              <a:rPr lang="ko-KR" altLang="en-US" sz="3200" dirty="0" smtClean="0"/>
              <a:t>을 </a:t>
            </a:r>
            <a:r>
              <a:rPr lang="en-US" altLang="ko-KR" sz="3200" dirty="0" smtClean="0"/>
              <a:t>0</a:t>
            </a:r>
            <a:r>
              <a:rPr lang="ko-KR" altLang="en-US" sz="3200" dirty="0" smtClean="0"/>
              <a:t>으로</a:t>
            </a:r>
            <a:r>
              <a:rPr lang="en-US" altLang="ko-KR" sz="3200" dirty="0" smtClean="0"/>
              <a:t>)</a:t>
            </a:r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 =&gt; 1111 1111 1111 0111(</a:t>
            </a:r>
            <a:r>
              <a:rPr lang="ko-KR" altLang="en-US" sz="3200" dirty="0" smtClean="0"/>
              <a:t>더하기 </a:t>
            </a:r>
            <a:r>
              <a:rPr lang="en-US" altLang="ko-KR" sz="3200" dirty="0" smtClean="0"/>
              <a:t>1)</a:t>
            </a:r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 =&gt; 1111 1111 1111 1000(16</a:t>
            </a:r>
            <a:r>
              <a:rPr lang="ko-KR" altLang="en-US" sz="3200" dirty="0" smtClean="0"/>
              <a:t>진수로 변환</a:t>
            </a:r>
            <a:r>
              <a:rPr lang="en-US" altLang="ko-KR" sz="3200" dirty="0" smtClean="0"/>
              <a:t>)</a:t>
            </a:r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 =&gt; F      </a:t>
            </a:r>
            <a:r>
              <a:rPr lang="en-US" altLang="ko-KR" sz="3200" dirty="0" err="1" smtClean="0"/>
              <a:t>F</a:t>
            </a:r>
            <a:r>
              <a:rPr lang="en-US" altLang="ko-KR" sz="3200" dirty="0" smtClean="0"/>
              <a:t>      </a:t>
            </a:r>
            <a:r>
              <a:rPr lang="en-US" altLang="ko-KR" sz="3200" dirty="0" err="1" smtClean="0"/>
              <a:t>F</a:t>
            </a:r>
            <a:r>
              <a:rPr lang="en-US" altLang="ko-KR" sz="3200" dirty="0" smtClean="0"/>
              <a:t>      8</a:t>
            </a:r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  FFF8(Big Endian) – IBM </a:t>
            </a:r>
            <a:r>
              <a:rPr lang="ko-KR" altLang="en-US" sz="3200" dirty="0" smtClean="0"/>
              <a:t>계열</a:t>
            </a:r>
            <a:endParaRPr lang="en-US" altLang="ko-KR" sz="3200" dirty="0" smtClean="0"/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  F8FF(Little Endian) – Intel </a:t>
            </a:r>
            <a:r>
              <a:rPr lang="ko-KR" altLang="en-US" sz="3200" dirty="0" smtClean="0"/>
              <a:t>계열</a:t>
            </a:r>
            <a:endParaRPr lang="ko-KR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0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34"/>
    </mc:Choice>
    <mc:Fallback xmlns="">
      <p:transition spd="slow" advTm="97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마이너스를 저장하는 방법 </a:t>
            </a:r>
            <a:r>
              <a:rPr lang="en-US" altLang="ko-KR" dirty="0" smtClean="0"/>
              <a:t>- 2</a:t>
            </a:r>
            <a:r>
              <a:rPr lang="ko-KR" altLang="en-US" dirty="0" smtClean="0"/>
              <a:t>의 보수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7776" y="1133243"/>
            <a:ext cx="117195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예</a:t>
            </a:r>
            <a:r>
              <a:rPr lang="en-US" altLang="ko-KR" sz="3200" dirty="0" smtClean="0"/>
              <a:t>) -8 + 2 = -6</a:t>
            </a:r>
          </a:p>
          <a:p>
            <a:endParaRPr lang="en-US" altLang="ko-KR" sz="3200" dirty="0" smtClean="0"/>
          </a:p>
          <a:p>
            <a:r>
              <a:rPr lang="en-US" altLang="ko-KR" sz="3200" dirty="0" smtClean="0"/>
              <a:t>-8</a:t>
            </a:r>
            <a:r>
              <a:rPr lang="ko-KR" altLang="en-US" sz="3200" dirty="0" smtClean="0"/>
              <a:t>의 </a:t>
            </a:r>
            <a:r>
              <a:rPr lang="en-US" altLang="ko-KR" sz="3200" dirty="0" smtClean="0"/>
              <a:t>2</a:t>
            </a:r>
            <a:r>
              <a:rPr lang="ko-KR" altLang="en-US" sz="3200" dirty="0" smtClean="0"/>
              <a:t>의 보수</a:t>
            </a:r>
            <a:endParaRPr lang="en-US" altLang="ko-KR" sz="3200" dirty="0" smtClean="0"/>
          </a:p>
          <a:p>
            <a:r>
              <a:rPr lang="en-US" altLang="ko-KR" sz="3200" dirty="0" smtClean="0"/>
              <a:t>   1111 1111 1111 1000  &lt;- -8</a:t>
            </a:r>
          </a:p>
          <a:p>
            <a:r>
              <a:rPr lang="en-US" altLang="ko-KR" sz="3200" dirty="0" smtClean="0"/>
              <a:t>&amp; 0000 0000 0000 0010  &lt;-  2</a:t>
            </a:r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  -------------------------</a:t>
            </a:r>
          </a:p>
          <a:p>
            <a:r>
              <a:rPr lang="en-US" altLang="ko-KR" sz="3200" dirty="0" smtClean="0"/>
              <a:t>   </a:t>
            </a:r>
            <a:r>
              <a:rPr lang="en-US" altLang="ko-KR" sz="3200" dirty="0" smtClean="0">
                <a:solidFill>
                  <a:srgbClr val="FFC000"/>
                </a:solidFill>
              </a:rPr>
              <a:t>1111 1111 1111 1010</a:t>
            </a:r>
          </a:p>
          <a:p>
            <a:endParaRPr lang="en-US" altLang="ko-KR" sz="3200" dirty="0"/>
          </a:p>
          <a:p>
            <a:r>
              <a:rPr lang="en-US" altLang="ko-KR" sz="3200" dirty="0" smtClean="0"/>
              <a:t>0000 0000 0000 0110(6</a:t>
            </a:r>
            <a:r>
              <a:rPr lang="ko-KR" altLang="en-US" sz="3200" dirty="0" smtClean="0"/>
              <a:t>을 </a:t>
            </a:r>
            <a:r>
              <a:rPr lang="en-US" altLang="ko-KR" sz="3200" dirty="0" smtClean="0"/>
              <a:t>2</a:t>
            </a:r>
            <a:r>
              <a:rPr lang="ko-KR" altLang="en-US" sz="3200" dirty="0" smtClean="0"/>
              <a:t>진수로 변환</a:t>
            </a:r>
            <a:r>
              <a:rPr lang="en-US" altLang="ko-KR" sz="3200" dirty="0" smtClean="0"/>
              <a:t>)</a:t>
            </a:r>
          </a:p>
          <a:p>
            <a:r>
              <a:rPr lang="en-US" altLang="ko-KR" sz="3200" dirty="0" smtClean="0"/>
              <a:t>1111 1111 1111 1001(0=&gt;1, 1=&gt;0)</a:t>
            </a:r>
          </a:p>
          <a:p>
            <a:r>
              <a:rPr lang="en-US" altLang="ko-KR" sz="3200" dirty="0" smtClean="0">
                <a:solidFill>
                  <a:srgbClr val="FFC000"/>
                </a:solidFill>
              </a:rPr>
              <a:t>1111 1111 1111 1010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더하기 </a:t>
            </a:r>
            <a:r>
              <a:rPr lang="en-US" altLang="ko-KR" sz="3200" dirty="0" smtClean="0"/>
              <a:t>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3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03"/>
    </mc:Choice>
    <mc:Fallback xmlns="">
      <p:transition spd="slow" advTm="29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PFS(Page Free Space)</a:t>
            </a:r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9544" y="1034814"/>
            <a:ext cx="120366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ko-KR" sz="2800" dirty="0" smtClean="0"/>
              <a:t>1 byte</a:t>
            </a:r>
            <a:r>
              <a:rPr lang="ko-KR" altLang="en-US" sz="2800" dirty="0" smtClean="0"/>
              <a:t>로 하나의 페이지의 여유 공간 관리</a:t>
            </a:r>
            <a:endParaRPr lang="en-US" altLang="ko-KR" sz="2800" dirty="0" smtClean="0"/>
          </a:p>
          <a:p>
            <a:pPr marL="457200" indent="-457200">
              <a:buFontTx/>
              <a:buChar char="-"/>
            </a:pPr>
            <a:r>
              <a:rPr lang="en-US" altLang="ko-KR" sz="2800" dirty="0"/>
              <a:t>1</a:t>
            </a:r>
            <a:r>
              <a:rPr lang="ko-KR" altLang="en-US" sz="2800" dirty="0"/>
              <a:t>개 </a:t>
            </a:r>
            <a:r>
              <a:rPr lang="en-US" altLang="ko-KR" sz="2800" dirty="0"/>
              <a:t>PFS</a:t>
            </a:r>
            <a:r>
              <a:rPr lang="ko-KR" altLang="en-US" sz="2800" dirty="0"/>
              <a:t>는 </a:t>
            </a:r>
            <a:r>
              <a:rPr lang="en-US" altLang="ko-KR" sz="2800" dirty="0"/>
              <a:t>8088</a:t>
            </a:r>
            <a:r>
              <a:rPr lang="ko-KR" altLang="en-US" sz="2800" dirty="0"/>
              <a:t>개의 </a:t>
            </a:r>
            <a:r>
              <a:rPr lang="en-US" altLang="ko-KR" sz="2800" dirty="0"/>
              <a:t>Page(64 MB)</a:t>
            </a:r>
            <a:r>
              <a:rPr lang="ko-KR" altLang="en-US" sz="2800" dirty="0"/>
              <a:t>를 관리할 수 있다</a:t>
            </a:r>
            <a:r>
              <a:rPr lang="en-US" altLang="ko-KR" sz="2800" dirty="0"/>
              <a:t>.</a:t>
            </a:r>
            <a:r>
              <a:rPr lang="ko-KR" altLang="en-US" sz="2800" dirty="0"/>
              <a:t> </a:t>
            </a:r>
            <a:endParaRPr lang="en-US" altLang="ko-KR" sz="2800" dirty="0" smtClean="0"/>
          </a:p>
          <a:p>
            <a:pPr marL="457200" indent="-457200">
              <a:buFontTx/>
              <a:buChar char="-"/>
            </a:pPr>
            <a:r>
              <a:rPr lang="en-US" altLang="ko-KR" sz="2800" dirty="0"/>
              <a:t>bits </a:t>
            </a:r>
            <a:r>
              <a:rPr lang="en-US" altLang="ko-KR" sz="2800" dirty="0" smtClean="0"/>
              <a:t>0-2</a:t>
            </a:r>
          </a:p>
          <a:p>
            <a:r>
              <a:rPr lang="en-US" altLang="ko-KR" sz="2800" dirty="0" smtClean="0"/>
              <a:t>     0x00 </a:t>
            </a:r>
            <a:r>
              <a:rPr lang="en-US" altLang="ko-KR" sz="2800" dirty="0"/>
              <a:t>is </a:t>
            </a:r>
            <a:r>
              <a:rPr lang="en-US" altLang="ko-KR" sz="2800" dirty="0" smtClean="0"/>
              <a:t>empty</a:t>
            </a:r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  0x01 </a:t>
            </a:r>
            <a:r>
              <a:rPr lang="en-US" altLang="ko-KR" sz="2800" dirty="0"/>
              <a:t>is 1 to 50% </a:t>
            </a:r>
            <a:r>
              <a:rPr lang="en-US" altLang="ko-KR" sz="2800" dirty="0" smtClean="0"/>
              <a:t>full</a:t>
            </a:r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  0x02 </a:t>
            </a:r>
            <a:r>
              <a:rPr lang="en-US" altLang="ko-KR" sz="2800" dirty="0"/>
              <a:t>is 51 to 80% </a:t>
            </a:r>
            <a:r>
              <a:rPr lang="en-US" altLang="ko-KR" sz="2800" dirty="0" smtClean="0"/>
              <a:t>full</a:t>
            </a:r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  0x03 </a:t>
            </a:r>
            <a:r>
              <a:rPr lang="en-US" altLang="ko-KR" sz="2800" dirty="0"/>
              <a:t>is 81 to 95% </a:t>
            </a:r>
            <a:r>
              <a:rPr lang="en-US" altLang="ko-KR" sz="2800" dirty="0" smtClean="0"/>
              <a:t>full</a:t>
            </a:r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  0x04 </a:t>
            </a:r>
            <a:r>
              <a:rPr lang="en-US" altLang="ko-KR" sz="2800" dirty="0"/>
              <a:t>is 96 to 100% full</a:t>
            </a:r>
          </a:p>
          <a:p>
            <a:pPr marL="457200" indent="-457200">
              <a:buFontTx/>
              <a:buChar char="-"/>
            </a:pPr>
            <a:r>
              <a:rPr lang="en-US" altLang="ko-KR" sz="2800" dirty="0"/>
              <a:t>bit 3 (0x08): is there one or more </a:t>
            </a:r>
            <a:r>
              <a:rPr lang="en-US" altLang="ko-KR" sz="2800" dirty="0">
                <a:solidFill>
                  <a:srgbClr val="FF0000"/>
                </a:solidFill>
              </a:rPr>
              <a:t>ghost records</a:t>
            </a:r>
            <a:r>
              <a:rPr lang="en-US" altLang="ko-KR" sz="2800" dirty="0"/>
              <a:t> on the page?</a:t>
            </a:r>
          </a:p>
          <a:p>
            <a:pPr marL="457200" indent="-457200">
              <a:buFontTx/>
              <a:buChar char="-"/>
            </a:pPr>
            <a:r>
              <a:rPr lang="en-US" altLang="ko-KR" sz="2800" dirty="0"/>
              <a:t>bit 4 (0x10): is the page an IAM page?</a:t>
            </a:r>
          </a:p>
          <a:p>
            <a:pPr marL="457200" indent="-457200">
              <a:buFontTx/>
              <a:buChar char="-"/>
            </a:pPr>
            <a:r>
              <a:rPr lang="en-US" altLang="ko-KR" sz="2800" dirty="0"/>
              <a:t>bit 5 (0x20): is the page a mixed-page?</a:t>
            </a:r>
          </a:p>
          <a:p>
            <a:pPr marL="457200" indent="-457200">
              <a:buFontTx/>
              <a:buChar char="-"/>
            </a:pPr>
            <a:r>
              <a:rPr lang="en-US" altLang="ko-KR" sz="2800" dirty="0"/>
              <a:t>bit 6 (0x40): is the page allocated</a:t>
            </a:r>
            <a:r>
              <a:rPr lang="en-US" altLang="ko-KR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34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0"/>
    </mc:Choice>
    <mc:Fallback xmlns="">
      <p:transition spd="slow" advTm="817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PFS(Page Free Space)</a:t>
            </a:r>
            <a:endParaRPr lang="ko-KR" altLang="en-US" dirty="0"/>
          </a:p>
        </p:txBody>
      </p:sp>
      <p:sp>
        <p:nvSpPr>
          <p:cNvPr id="39" name="직사각형 38"/>
          <p:cNvSpPr/>
          <p:nvPr/>
        </p:nvSpPr>
        <p:spPr>
          <a:xfrm>
            <a:off x="896817" y="1277816"/>
            <a:ext cx="27207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Header</a:t>
            </a:r>
            <a:endParaRPr lang="ko-KR" altLang="en-US" dirty="0"/>
          </a:p>
        </p:txBody>
      </p:sp>
      <p:sp>
        <p:nvSpPr>
          <p:cNvPr id="43" name="직사각형 42"/>
          <p:cNvSpPr/>
          <p:nvPr/>
        </p:nvSpPr>
        <p:spPr>
          <a:xfrm>
            <a:off x="896817" y="1740879"/>
            <a:ext cx="2720792" cy="3962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Data</a:t>
            </a:r>
            <a:endParaRPr lang="ko-KR" altLang="en-US" dirty="0"/>
          </a:p>
        </p:txBody>
      </p:sp>
      <p:sp>
        <p:nvSpPr>
          <p:cNvPr id="59" name="직사각형 58"/>
          <p:cNvSpPr/>
          <p:nvPr/>
        </p:nvSpPr>
        <p:spPr>
          <a:xfrm>
            <a:off x="896817" y="5703276"/>
            <a:ext cx="27207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Offset</a:t>
            </a:r>
            <a:endParaRPr lang="ko-KR" altLang="en-US" dirty="0"/>
          </a:p>
        </p:txBody>
      </p:sp>
      <p:sp>
        <p:nvSpPr>
          <p:cNvPr id="60" name="직사각형 59"/>
          <p:cNvSpPr/>
          <p:nvPr/>
        </p:nvSpPr>
        <p:spPr>
          <a:xfrm>
            <a:off x="896816" y="1727099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0</a:t>
            </a:r>
            <a:endParaRPr lang="ko-KR" altLang="en-US" dirty="0"/>
          </a:p>
        </p:txBody>
      </p:sp>
      <p:cxnSp>
        <p:nvCxnSpPr>
          <p:cNvPr id="68" name="직선 연결선 67"/>
          <p:cNvCxnSpPr/>
          <p:nvPr/>
        </p:nvCxnSpPr>
        <p:spPr>
          <a:xfrm flipH="1">
            <a:off x="3569679" y="6160475"/>
            <a:ext cx="2931" cy="5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1439283" y="1727097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35" name="직사각형 34"/>
          <p:cNvSpPr/>
          <p:nvPr/>
        </p:nvSpPr>
        <p:spPr>
          <a:xfrm>
            <a:off x="1978089" y="1727284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36" name="직사각형 35"/>
          <p:cNvSpPr/>
          <p:nvPr/>
        </p:nvSpPr>
        <p:spPr>
          <a:xfrm>
            <a:off x="2526874" y="1728179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3072484" y="1725899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45" name="직사각형 44"/>
          <p:cNvSpPr/>
          <p:nvPr/>
        </p:nvSpPr>
        <p:spPr>
          <a:xfrm>
            <a:off x="896816" y="2182727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46" name="직사각형 45"/>
          <p:cNvSpPr/>
          <p:nvPr/>
        </p:nvSpPr>
        <p:spPr>
          <a:xfrm>
            <a:off x="1439283" y="2182725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47" name="직사각형 46"/>
          <p:cNvSpPr/>
          <p:nvPr/>
        </p:nvSpPr>
        <p:spPr>
          <a:xfrm>
            <a:off x="1978089" y="2179737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48" name="직사각형 47"/>
          <p:cNvSpPr/>
          <p:nvPr/>
        </p:nvSpPr>
        <p:spPr>
          <a:xfrm>
            <a:off x="2526874" y="2183807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8</a:t>
            </a:r>
            <a:endParaRPr lang="ko-KR" altLang="en-US" dirty="0"/>
          </a:p>
        </p:txBody>
      </p:sp>
      <p:sp>
        <p:nvSpPr>
          <p:cNvPr id="49" name="직사각형 48"/>
          <p:cNvSpPr/>
          <p:nvPr/>
        </p:nvSpPr>
        <p:spPr>
          <a:xfrm>
            <a:off x="3072484" y="2184702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9</a:t>
            </a:r>
            <a:endParaRPr lang="ko-KR" altLang="en-US" dirty="0"/>
          </a:p>
        </p:txBody>
      </p:sp>
      <p:sp>
        <p:nvSpPr>
          <p:cNvPr id="50" name="직사각형 49"/>
          <p:cNvSpPr/>
          <p:nvPr/>
        </p:nvSpPr>
        <p:spPr>
          <a:xfrm>
            <a:off x="896816" y="2634285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10</a:t>
            </a:r>
            <a:endParaRPr lang="ko-KR" altLang="en-US" dirty="0"/>
          </a:p>
        </p:txBody>
      </p:sp>
      <p:sp>
        <p:nvSpPr>
          <p:cNvPr id="51" name="직사각형 50"/>
          <p:cNvSpPr/>
          <p:nvPr/>
        </p:nvSpPr>
        <p:spPr>
          <a:xfrm>
            <a:off x="1439283" y="2634283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11</a:t>
            </a:r>
            <a:endParaRPr lang="ko-KR" altLang="en-US" dirty="0"/>
          </a:p>
        </p:txBody>
      </p:sp>
      <p:sp>
        <p:nvSpPr>
          <p:cNvPr id="52" name="직사각형 51"/>
          <p:cNvSpPr/>
          <p:nvPr/>
        </p:nvSpPr>
        <p:spPr>
          <a:xfrm>
            <a:off x="1978089" y="2634470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12</a:t>
            </a:r>
            <a:endParaRPr lang="ko-KR" altLang="en-US" dirty="0"/>
          </a:p>
        </p:txBody>
      </p:sp>
      <p:sp>
        <p:nvSpPr>
          <p:cNvPr id="53" name="직사각형 52"/>
          <p:cNvSpPr/>
          <p:nvPr/>
        </p:nvSpPr>
        <p:spPr>
          <a:xfrm>
            <a:off x="2526874" y="2635365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13</a:t>
            </a:r>
            <a:endParaRPr lang="ko-KR" altLang="en-US" dirty="0"/>
          </a:p>
        </p:txBody>
      </p:sp>
      <p:sp>
        <p:nvSpPr>
          <p:cNvPr id="54" name="직사각형 53"/>
          <p:cNvSpPr/>
          <p:nvPr/>
        </p:nvSpPr>
        <p:spPr>
          <a:xfrm>
            <a:off x="3072484" y="2636260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14</a:t>
            </a:r>
            <a:endParaRPr lang="ko-KR" altLang="en-US" dirty="0"/>
          </a:p>
        </p:txBody>
      </p:sp>
      <p:sp>
        <p:nvSpPr>
          <p:cNvPr id="55" name="직사각형 54"/>
          <p:cNvSpPr/>
          <p:nvPr/>
        </p:nvSpPr>
        <p:spPr>
          <a:xfrm>
            <a:off x="897302" y="3094845"/>
            <a:ext cx="2720306" cy="2149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…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368" y="1125415"/>
            <a:ext cx="8088410" cy="5494459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2800350" y="5249735"/>
            <a:ext cx="81475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8087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1987614" y="5247648"/>
            <a:ext cx="81475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8086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62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02"/>
    </mc:Choice>
    <mc:Fallback xmlns="">
      <p:transition spd="slow" advTm="3930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529" y="3014569"/>
            <a:ext cx="7607261" cy="333270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 지식을 이해하는데 필요한 지식</a:t>
            </a:r>
            <a:endParaRPr lang="ko-KR" altLang="en-US" dirty="0"/>
          </a:p>
        </p:txBody>
      </p:sp>
      <p:sp>
        <p:nvSpPr>
          <p:cNvPr id="54" name="내용 개체 틀 3"/>
          <p:cNvSpPr>
            <a:spLocks noGrp="1"/>
          </p:cNvSpPr>
          <p:nvPr/>
        </p:nvSpPr>
        <p:spPr>
          <a:xfrm>
            <a:off x="139105" y="1156761"/>
            <a:ext cx="11856640" cy="5549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SQL Server </a:t>
            </a:r>
            <a:r>
              <a:rPr lang="ko-KR" altLang="en-US" dirty="0" smtClean="0"/>
              <a:t>쿼리 작성 경험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대상</a:t>
            </a:r>
            <a:endParaRPr lang="en-US" altLang="ko-KR" dirty="0"/>
          </a:p>
          <a:p>
            <a:pPr lvl="1"/>
            <a:r>
              <a:rPr lang="en-US" altLang="ko-KR" sz="2800" dirty="0" smtClean="0"/>
              <a:t>SQL Server</a:t>
            </a:r>
            <a:r>
              <a:rPr lang="ko-KR" altLang="en-US" sz="2800" dirty="0" smtClean="0"/>
              <a:t>에 관심이 많은 개발자</a:t>
            </a:r>
            <a:endParaRPr lang="en-US" altLang="ko-KR" sz="2800" dirty="0" smtClean="0"/>
          </a:p>
          <a:p>
            <a:pPr lvl="1"/>
            <a:r>
              <a:rPr lang="en-US" altLang="ko-KR" sz="2800" dirty="0" smtClean="0"/>
              <a:t>SQL Server </a:t>
            </a:r>
            <a:r>
              <a:rPr lang="ko-KR" altLang="en-US" sz="2800" dirty="0" smtClean="0"/>
              <a:t>초급 </a:t>
            </a:r>
            <a:r>
              <a:rPr lang="en-US" altLang="ko-KR" sz="2800" dirty="0" smtClean="0"/>
              <a:t>DBA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sz="4000" b="1" dirty="0" smtClean="0"/>
              <a:t>Level 200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1729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16"/>
    </mc:Choice>
    <mc:Fallback xmlns="">
      <p:transition spd="slow" advTm="7061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Page(Row Migration)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896816" y="1277816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Header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896816" y="1740879"/>
            <a:ext cx="2948355" cy="3962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Data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896816" y="5703276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Offset</a:t>
            </a:r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>
          <a:xfrm>
            <a:off x="3300047" y="5703275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0</a:t>
            </a:r>
            <a:endParaRPr lang="ko-KR" altLang="en-US" dirty="0"/>
          </a:p>
        </p:txBody>
      </p:sp>
      <p:sp>
        <p:nvSpPr>
          <p:cNvPr id="33" name="직사각형 32"/>
          <p:cNvSpPr/>
          <p:nvPr/>
        </p:nvSpPr>
        <p:spPr>
          <a:xfrm>
            <a:off x="2753458" y="5702974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34" name="직사각형 33"/>
          <p:cNvSpPr/>
          <p:nvPr/>
        </p:nvSpPr>
        <p:spPr>
          <a:xfrm>
            <a:off x="896816" y="1735015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</a:t>
            </a:r>
            <a:r>
              <a:rPr lang="en-US" altLang="ko-KR" dirty="0" smtClean="0"/>
              <a:t>0</a:t>
            </a:r>
            <a:endParaRPr lang="ko-KR" altLang="en-US" dirty="0"/>
          </a:p>
        </p:txBody>
      </p:sp>
      <p:sp>
        <p:nvSpPr>
          <p:cNvPr id="35" name="직사각형 34"/>
          <p:cNvSpPr/>
          <p:nvPr/>
        </p:nvSpPr>
        <p:spPr>
          <a:xfrm>
            <a:off x="896816" y="2192212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569679" y="6160475"/>
            <a:ext cx="2931" cy="5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>
            <a:stCxn id="32" idx="2"/>
          </p:cNvCxnSpPr>
          <p:nvPr/>
        </p:nvCxnSpPr>
        <p:spPr>
          <a:xfrm flipH="1">
            <a:off x="3569679" y="6160478"/>
            <a:ext cx="2931" cy="392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H="1" flipV="1">
            <a:off x="216881" y="6553202"/>
            <a:ext cx="3352799" cy="5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 flipV="1">
            <a:off x="216879" y="1735013"/>
            <a:ext cx="0" cy="4818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/>
          <p:nvPr/>
        </p:nvCxnSpPr>
        <p:spPr>
          <a:xfrm>
            <a:off x="216881" y="1735015"/>
            <a:ext cx="679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3026020" y="6163403"/>
            <a:ext cx="0" cy="249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flipH="1">
            <a:off x="334116" y="6412523"/>
            <a:ext cx="2691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 flipV="1">
            <a:off x="334116" y="2192215"/>
            <a:ext cx="0" cy="4220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334117" y="2192212"/>
            <a:ext cx="5626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직사각형 54"/>
          <p:cNvSpPr/>
          <p:nvPr/>
        </p:nvSpPr>
        <p:spPr>
          <a:xfrm>
            <a:off x="2208339" y="5703014"/>
            <a:ext cx="5451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896816" y="2644951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cxnSp>
        <p:nvCxnSpPr>
          <p:cNvPr id="36" name="직선 연결선 35"/>
          <p:cNvCxnSpPr/>
          <p:nvPr/>
        </p:nvCxnSpPr>
        <p:spPr>
          <a:xfrm flipV="1">
            <a:off x="457219" y="2649415"/>
            <a:ext cx="0" cy="3638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>
            <a:off x="457220" y="2649412"/>
            <a:ext cx="4395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H="1">
            <a:off x="457221" y="6287963"/>
            <a:ext cx="2023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2480899" y="6160475"/>
            <a:ext cx="0" cy="12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직사각형 53"/>
          <p:cNvSpPr/>
          <p:nvPr/>
        </p:nvSpPr>
        <p:spPr>
          <a:xfrm>
            <a:off x="5381405" y="1383565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</a:t>
            </a:r>
            <a:r>
              <a:rPr lang="en-US" altLang="ko-KR" dirty="0" smtClean="0"/>
              <a:t>0</a:t>
            </a:r>
            <a:endParaRPr lang="ko-KR" altLang="en-US" dirty="0"/>
          </a:p>
        </p:txBody>
      </p:sp>
      <p:sp>
        <p:nvSpPr>
          <p:cNvPr id="56" name="오른쪽 화살표 55"/>
          <p:cNvSpPr/>
          <p:nvPr/>
        </p:nvSpPr>
        <p:spPr>
          <a:xfrm rot="5400000">
            <a:off x="6618191" y="2104549"/>
            <a:ext cx="709247" cy="369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5381402" y="2951510"/>
            <a:ext cx="45573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</a:t>
            </a:r>
            <a:r>
              <a:rPr lang="en-US" altLang="ko-KR" dirty="0" smtClean="0"/>
              <a:t>0</a:t>
            </a:r>
            <a:endParaRPr lang="ko-KR" altLang="en-US" dirty="0"/>
          </a:p>
        </p:txBody>
      </p:sp>
      <p:sp>
        <p:nvSpPr>
          <p:cNvPr id="58" name="직사각형 57"/>
          <p:cNvSpPr/>
          <p:nvPr/>
        </p:nvSpPr>
        <p:spPr>
          <a:xfrm>
            <a:off x="896816" y="3093375"/>
            <a:ext cx="2948355" cy="931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</a:t>
            </a:r>
            <a:r>
              <a:rPr lang="en-US" altLang="ko-KR" dirty="0" smtClean="0"/>
              <a:t>0</a:t>
            </a:r>
            <a:endParaRPr lang="ko-KR" altLang="en-US" dirty="0"/>
          </a:p>
        </p:txBody>
      </p:sp>
      <p:cxnSp>
        <p:nvCxnSpPr>
          <p:cNvPr id="61" name="직선 화살표 연결선 60"/>
          <p:cNvCxnSpPr/>
          <p:nvPr/>
        </p:nvCxnSpPr>
        <p:spPr>
          <a:xfrm>
            <a:off x="216880" y="3083136"/>
            <a:ext cx="679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 flipV="1">
            <a:off x="216877" y="3083136"/>
            <a:ext cx="0" cy="3470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직사각형 62"/>
          <p:cNvSpPr/>
          <p:nvPr/>
        </p:nvSpPr>
        <p:spPr>
          <a:xfrm>
            <a:off x="891466" y="1729893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64" name="직사각형 63"/>
          <p:cNvSpPr/>
          <p:nvPr/>
        </p:nvSpPr>
        <p:spPr>
          <a:xfrm>
            <a:off x="896816" y="4025359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39" name="직사각형 38"/>
          <p:cNvSpPr/>
          <p:nvPr/>
        </p:nvSpPr>
        <p:spPr>
          <a:xfrm>
            <a:off x="896815" y="1737402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FFFF00"/>
                </a:solidFill>
              </a:rPr>
              <a:t>Ghost Record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0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16"/>
    </mc:Choice>
    <mc:Fallback xmlns="">
      <p:transition spd="slow" advTm="34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4" grpId="1" animBg="1"/>
      <p:bldP spid="35" grpId="0" animBg="1"/>
      <p:bldP spid="55" grpId="0" animBg="1"/>
      <p:bldP spid="21" grpId="0" animBg="1"/>
      <p:bldP spid="54" grpId="0" animBg="1"/>
      <p:bldP spid="56" grpId="0" animBg="1"/>
      <p:bldP spid="57" grpId="0" animBg="1"/>
      <p:bldP spid="58" grpId="0" animBg="1"/>
      <p:bldP spid="63" grpId="0" animBg="1"/>
      <p:bldP spid="63" grpId="1" animBg="1"/>
      <p:bldP spid="64" grpId="0" animBg="1"/>
      <p:bldP spid="39" grpId="0" animBg="1"/>
      <p:bldP spid="3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Page Split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896816" y="1277816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Header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896816" y="1740879"/>
            <a:ext cx="2948355" cy="3962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Data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896816" y="5703276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Offset</a:t>
            </a:r>
            <a:endParaRPr lang="ko-KR" altLang="en-US" dirty="0"/>
          </a:p>
        </p:txBody>
      </p:sp>
      <p:sp>
        <p:nvSpPr>
          <p:cNvPr id="34" name="직사각형 33"/>
          <p:cNvSpPr/>
          <p:nvPr/>
        </p:nvSpPr>
        <p:spPr>
          <a:xfrm>
            <a:off x="896816" y="1735015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</a:t>
            </a:r>
            <a:r>
              <a:rPr lang="en-US" altLang="ko-KR" dirty="0" smtClean="0"/>
              <a:t>0</a:t>
            </a:r>
            <a:endParaRPr lang="ko-KR" altLang="en-US" dirty="0"/>
          </a:p>
        </p:txBody>
      </p:sp>
      <p:sp>
        <p:nvSpPr>
          <p:cNvPr id="35" name="직사각형 34"/>
          <p:cNvSpPr/>
          <p:nvPr/>
        </p:nvSpPr>
        <p:spPr>
          <a:xfrm>
            <a:off x="896816" y="2192212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569679" y="6160475"/>
            <a:ext cx="2931" cy="5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896816" y="2644951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896816" y="3097686"/>
            <a:ext cx="2948355" cy="2145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896816" y="5249354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</a:t>
            </a:r>
            <a:r>
              <a:rPr lang="en-US" altLang="ko-KR" dirty="0" smtClean="0"/>
              <a:t>499</a:t>
            </a:r>
            <a:endParaRPr lang="ko-KR" altLang="en-US" dirty="0"/>
          </a:p>
        </p:txBody>
      </p:sp>
      <p:sp>
        <p:nvSpPr>
          <p:cNvPr id="4" name="왼쪽 화살표 3"/>
          <p:cNvSpPr/>
          <p:nvPr/>
        </p:nvSpPr>
        <p:spPr>
          <a:xfrm>
            <a:off x="3845171" y="2639191"/>
            <a:ext cx="1508760" cy="905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566352" y="2863219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FF00"/>
                </a:solidFill>
              </a:rPr>
              <a:t>Row </a:t>
            </a:r>
            <a:r>
              <a:rPr lang="en-US" altLang="ko-KR" dirty="0" smtClean="0">
                <a:solidFill>
                  <a:srgbClr val="FFFF00"/>
                </a:solidFill>
              </a:rPr>
              <a:t>2-1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040529" y="1275386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Header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7040529" y="1738449"/>
            <a:ext cx="2948355" cy="3962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Data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7040529" y="5700846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Offset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7040529" y="1732585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</a:t>
            </a:r>
            <a:r>
              <a:rPr lang="en-US" altLang="ko-KR" dirty="0" smtClean="0"/>
              <a:t>250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7040529" y="2189782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</a:t>
            </a:r>
            <a:r>
              <a:rPr lang="en-US" altLang="ko-KR" dirty="0" smtClean="0"/>
              <a:t>251</a:t>
            </a:r>
            <a:endParaRPr lang="ko-KR" altLang="en-US" dirty="0"/>
          </a:p>
        </p:txBody>
      </p:sp>
      <p:cxnSp>
        <p:nvCxnSpPr>
          <p:cNvPr id="19" name="직선 연결선 18"/>
          <p:cNvCxnSpPr/>
          <p:nvPr/>
        </p:nvCxnSpPr>
        <p:spPr>
          <a:xfrm flipH="1">
            <a:off x="9713392" y="6158045"/>
            <a:ext cx="2931" cy="5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7040529" y="2642521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</a:t>
            </a:r>
            <a:r>
              <a:rPr lang="en-US" altLang="ko-KR" dirty="0" smtClean="0"/>
              <a:t>252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7040529" y="3078803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7040529" y="3532642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</a:t>
            </a:r>
            <a:r>
              <a:rPr lang="en-US" altLang="ko-KR" dirty="0" smtClean="0"/>
              <a:t>499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896816" y="3104109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FF00"/>
                </a:solidFill>
              </a:rPr>
              <a:t>Row </a:t>
            </a:r>
            <a:r>
              <a:rPr lang="en-US" altLang="ko-KR" dirty="0" smtClean="0">
                <a:solidFill>
                  <a:srgbClr val="FFFF00"/>
                </a:solidFill>
              </a:rPr>
              <a:t>2-1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896816" y="3553587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896816" y="4007426"/>
            <a:ext cx="29483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Row </a:t>
            </a:r>
            <a:r>
              <a:rPr lang="en-US" altLang="ko-KR" dirty="0" smtClean="0"/>
              <a:t>249</a:t>
            </a:r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4184230" y="3309584"/>
            <a:ext cx="2270235" cy="1933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왼쪽/오른쪽 화살표 6"/>
          <p:cNvSpPr/>
          <p:nvPr/>
        </p:nvSpPr>
        <p:spPr>
          <a:xfrm>
            <a:off x="4057593" y="3099721"/>
            <a:ext cx="2763622" cy="14407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Double Linked List</a:t>
            </a:r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896816" y="4463495"/>
            <a:ext cx="2948355" cy="1233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FFFF00"/>
                </a:solidFill>
              </a:rPr>
              <a:t>Ghost Records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67"/>
    </mc:Choice>
    <mc:Fallback xmlns="">
      <p:transition spd="slow" advTm="51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  <p:bldP spid="4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6" grpId="0" animBg="1"/>
      <p:bldP spid="6" grpId="1" animBg="1"/>
      <p:bldP spid="7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Page Split</a:t>
            </a:r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622916" y="1475066"/>
            <a:ext cx="2172836" cy="2087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Page 72</a:t>
            </a:r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>
          <a:xfrm>
            <a:off x="5431398" y="1475066"/>
            <a:ext cx="2172836" cy="2087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 smtClean="0"/>
              <a:t>Page 73</a:t>
            </a:r>
            <a:endParaRPr lang="ko-KR" altLang="en-US" dirty="0"/>
          </a:p>
        </p:txBody>
      </p:sp>
      <p:sp>
        <p:nvSpPr>
          <p:cNvPr id="8" name="왼쪽/오른쪽 화살표 7"/>
          <p:cNvSpPr/>
          <p:nvPr/>
        </p:nvSpPr>
        <p:spPr>
          <a:xfrm>
            <a:off x="2795752" y="2144110"/>
            <a:ext cx="2635646" cy="8723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3027157" y="4307604"/>
            <a:ext cx="2172836" cy="2087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 smtClean="0"/>
              <a:t>Page 500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037490" y="4298731"/>
            <a:ext cx="2175641" cy="106154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21514" y="1457491"/>
            <a:ext cx="2175641" cy="106154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2" name="왼쪽/오른쪽 화살표 11"/>
          <p:cNvSpPr/>
          <p:nvPr/>
        </p:nvSpPr>
        <p:spPr>
          <a:xfrm rot="2745417">
            <a:off x="1555531" y="3887020"/>
            <a:ext cx="1492469" cy="8145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왼쪽/오른쪽 화살표 36"/>
          <p:cNvSpPr/>
          <p:nvPr/>
        </p:nvSpPr>
        <p:spPr>
          <a:xfrm rot="8182138">
            <a:off x="5170419" y="3855306"/>
            <a:ext cx="1492469" cy="8145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왼쪽 화살표 21"/>
          <p:cNvSpPr/>
          <p:nvPr/>
        </p:nvSpPr>
        <p:spPr>
          <a:xfrm>
            <a:off x="5513169" y="5360276"/>
            <a:ext cx="2469931" cy="8776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8086102" y="5506695"/>
            <a:ext cx="3822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테이블 조각화 발생</a:t>
            </a:r>
            <a:endParaRPr lang="ko-KR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2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28"/>
    </mc:Choice>
    <mc:Fallback xmlns="">
      <p:transition spd="slow" advTm="68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3" grpId="0" animBg="1"/>
      <p:bldP spid="9" grpId="0" animBg="1"/>
      <p:bldP spid="36" grpId="0" animBg="1"/>
      <p:bldP spid="12" grpId="0" animBg="1"/>
      <p:bldP spid="37" grpId="0" animBg="1"/>
      <p:bldP spid="22" grpId="0" animBg="1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49219" y="582588"/>
            <a:ext cx="9980656" cy="42180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Pro Semibold" panose="020B0702040504020203" pitchFamily="34" charset="0"/>
                <a:ea typeface="+mj-ea"/>
                <a:cs typeface="+mj-cs"/>
              </a:defRPr>
            </a:lvl1pPr>
          </a:lstStyle>
          <a:p>
            <a:r>
              <a:rPr lang="en-US" altLang="ko-KR" sz="8000" dirty="0" smtClean="0">
                <a:solidFill>
                  <a:schemeClr val="bg1"/>
                </a:solidFill>
              </a:rPr>
              <a:t>GAM</a:t>
            </a:r>
          </a:p>
          <a:p>
            <a:r>
              <a:rPr lang="en-US" altLang="ko-KR" sz="8000" dirty="0" smtClean="0">
                <a:solidFill>
                  <a:schemeClr val="bg1"/>
                </a:solidFill>
              </a:rPr>
              <a:t>SGAM</a:t>
            </a:r>
          </a:p>
          <a:p>
            <a:r>
              <a:rPr lang="en-US" altLang="ko-KR" sz="8000" dirty="0" smtClean="0">
                <a:solidFill>
                  <a:schemeClr val="bg1"/>
                </a:solidFill>
              </a:rPr>
              <a:t>IAM</a:t>
            </a:r>
            <a:endParaRPr lang="ko-KR" alt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8"/>
    </mc:Choice>
    <mc:Fallback xmlns="">
      <p:transition spd="slow" advTm="673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GAM, SGAM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7776" y="1133243"/>
            <a:ext cx="117195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GAM(Global Allocation </a:t>
            </a:r>
            <a:r>
              <a:rPr lang="en-US" altLang="ko-KR" sz="3200" dirty="0" smtClean="0"/>
              <a:t>Map)</a:t>
            </a:r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- bit 1: </a:t>
            </a:r>
            <a:r>
              <a:rPr lang="ko-KR" altLang="en-US" sz="3200" dirty="0" smtClean="0"/>
              <a:t>사용 가능한 </a:t>
            </a:r>
            <a:r>
              <a:rPr lang="en-US" altLang="ko-KR" sz="3200" dirty="0" smtClean="0"/>
              <a:t>Extent(empty)</a:t>
            </a:r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- bit 0: </a:t>
            </a:r>
            <a:r>
              <a:rPr lang="ko-KR" altLang="en-US" sz="3200" dirty="0" smtClean="0"/>
              <a:t>이미 사용된 </a:t>
            </a:r>
            <a:r>
              <a:rPr lang="en-US" altLang="ko-KR" sz="3200" dirty="0" smtClean="0"/>
              <a:t>Extent</a:t>
            </a:r>
          </a:p>
          <a:p>
            <a:endParaRPr lang="en-US" altLang="ko-KR" sz="3200" dirty="0" smtClean="0"/>
          </a:p>
          <a:p>
            <a:endParaRPr lang="en-US" altLang="ko-KR" sz="3200" dirty="0"/>
          </a:p>
          <a:p>
            <a:r>
              <a:rPr lang="en-US" altLang="ko-KR" sz="3200" dirty="0"/>
              <a:t>SGAM(Shared Global Allocation </a:t>
            </a:r>
            <a:r>
              <a:rPr lang="en-US" altLang="ko-KR" sz="3200" dirty="0" smtClean="0"/>
              <a:t>Map)</a:t>
            </a:r>
          </a:p>
          <a:p>
            <a:r>
              <a:rPr lang="en-US" altLang="ko-KR" sz="3200" dirty="0"/>
              <a:t> - </a:t>
            </a:r>
            <a:r>
              <a:rPr lang="en-US" altLang="ko-KR" sz="3200" dirty="0" smtClean="0"/>
              <a:t>bit 1: 1</a:t>
            </a:r>
            <a:r>
              <a:rPr lang="ko-KR" altLang="en-US" sz="3200" dirty="0" smtClean="0"/>
              <a:t>개 이상의 페이지를 사용할 수 있는 </a:t>
            </a:r>
            <a:r>
              <a:rPr lang="en-US" altLang="ko-KR" sz="3200" dirty="0" smtClean="0"/>
              <a:t>Mixed Extent</a:t>
            </a:r>
            <a:endParaRPr lang="en-US" altLang="ko-KR" sz="3200" dirty="0"/>
          </a:p>
          <a:p>
            <a:r>
              <a:rPr lang="en-US" altLang="ko-KR" sz="3200" dirty="0" smtClean="0"/>
              <a:t> - bit 0: Uniform Extent or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Mixed Extent</a:t>
            </a:r>
            <a:r>
              <a:rPr lang="ko-KR" altLang="en-US" sz="3200" dirty="0" smtClean="0"/>
              <a:t>로 할당 혹은 비어있는 </a:t>
            </a:r>
            <a:r>
              <a:rPr lang="ko-KR" altLang="en-US" sz="3200" dirty="0" err="1" smtClean="0"/>
              <a:t>익스텐트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179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32"/>
    </mc:Choice>
    <mc:Fallback xmlns="">
      <p:transition spd="slow" advTm="2043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GAM, SGAM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070614"/>
              </p:ext>
            </p:extLst>
          </p:nvPr>
        </p:nvGraphicFramePr>
        <p:xfrm>
          <a:off x="466726" y="1138764"/>
          <a:ext cx="11029950" cy="4754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/>
                <a:gridCol w="3676650"/>
                <a:gridCol w="3676650"/>
              </a:tblGrid>
              <a:tr h="1127390">
                <a:tc>
                  <a:txBody>
                    <a:bodyPr/>
                    <a:lstStyle/>
                    <a:p>
                      <a:pPr latinLnBrk="1"/>
                      <a:endParaRPr lang="ko-KR" altLang="en-US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600" dirty="0" smtClean="0"/>
                        <a:t>GAM</a:t>
                      </a:r>
                      <a:endParaRPr lang="ko-KR" altLang="en-US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600" dirty="0" smtClean="0"/>
                        <a:t>SGAM</a:t>
                      </a:r>
                      <a:endParaRPr lang="ko-KR" altLang="en-US" sz="6600" dirty="0"/>
                    </a:p>
                  </a:txBody>
                  <a:tcPr/>
                </a:tc>
              </a:tr>
              <a:tr h="11273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800" dirty="0" smtClean="0"/>
                        <a:t>Free</a:t>
                      </a:r>
                      <a:endParaRPr lang="ko-KR" altLang="en-US" sz="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0" dirty="0" smtClean="0"/>
                        <a:t>1</a:t>
                      </a:r>
                      <a:endParaRPr lang="ko-KR" alt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0" dirty="0" smtClean="0"/>
                        <a:t>0</a:t>
                      </a:r>
                      <a:endParaRPr lang="ko-KR" altLang="en-US" sz="6000" dirty="0"/>
                    </a:p>
                  </a:txBody>
                  <a:tcPr/>
                </a:tc>
              </a:tr>
              <a:tr h="11273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800" dirty="0" smtClean="0"/>
                        <a:t>Uniform</a:t>
                      </a:r>
                      <a:r>
                        <a:rPr lang="en-US" altLang="ko-KR" sz="3800" baseline="0" dirty="0" smtClean="0"/>
                        <a:t> or</a:t>
                      </a:r>
                    </a:p>
                    <a:p>
                      <a:pPr algn="ctr" latinLnBrk="1"/>
                      <a:r>
                        <a:rPr lang="en-US" altLang="ko-KR" sz="3800" baseline="0" dirty="0" smtClean="0"/>
                        <a:t>Mixed Extent</a:t>
                      </a:r>
                      <a:endParaRPr lang="ko-KR" altLang="en-US" sz="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0" dirty="0" smtClean="0"/>
                        <a:t>0</a:t>
                      </a:r>
                      <a:endParaRPr lang="ko-KR" alt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0" dirty="0" smtClean="0"/>
                        <a:t>0</a:t>
                      </a:r>
                      <a:endParaRPr lang="ko-KR" altLang="en-US" sz="6000" dirty="0"/>
                    </a:p>
                  </a:txBody>
                  <a:tcPr/>
                </a:tc>
              </a:tr>
              <a:tr h="11273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800" dirty="0" smtClean="0"/>
                        <a:t>Mixed Extent</a:t>
                      </a:r>
                      <a:r>
                        <a:rPr lang="en-US" altLang="ko-KR" sz="3800" baseline="0" dirty="0" smtClean="0"/>
                        <a:t> with free pages</a:t>
                      </a:r>
                      <a:endParaRPr lang="ko-KR" altLang="en-US" sz="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0" dirty="0" smtClean="0"/>
                        <a:t>0</a:t>
                      </a:r>
                      <a:endParaRPr lang="ko-KR" alt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0" dirty="0" smtClean="0"/>
                        <a:t>1</a:t>
                      </a:r>
                      <a:endParaRPr lang="ko-KR" altLang="en-US" sz="6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16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2"/>
    </mc:Choice>
    <mc:Fallback xmlns="">
      <p:transition spd="slow" advTm="1173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Mixed Extent </a:t>
            </a:r>
            <a:r>
              <a:rPr lang="ko-KR" altLang="en-US" dirty="0" smtClean="0"/>
              <a:t>무슨 문제가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7776" y="1133243"/>
            <a:ext cx="117195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ko-KR" sz="3200" dirty="0" err="1" smtClean="0"/>
              <a:t>tempdb</a:t>
            </a:r>
            <a:r>
              <a:rPr lang="ko-KR" altLang="en-US" sz="3200" dirty="0" smtClean="0"/>
              <a:t>에 </a:t>
            </a:r>
            <a:r>
              <a:rPr lang="en-US" altLang="ko-KR" sz="3200" dirty="0" smtClean="0"/>
              <a:t>Mixed Extent</a:t>
            </a:r>
            <a:r>
              <a:rPr lang="ko-KR" altLang="en-US" sz="3200" dirty="0" smtClean="0"/>
              <a:t>에</a:t>
            </a:r>
            <a:r>
              <a:rPr lang="en-US" altLang="ko-KR" sz="3200" dirty="0" smtClean="0"/>
              <a:t> Page </a:t>
            </a:r>
            <a:r>
              <a:rPr lang="ko-KR" altLang="en-US" sz="3200" dirty="0" smtClean="0"/>
              <a:t>할당 경합이 발생할 수 있다</a:t>
            </a:r>
            <a:r>
              <a:rPr lang="en-US" altLang="ko-KR" sz="3200" dirty="0" smtClean="0"/>
              <a:t>.</a:t>
            </a:r>
          </a:p>
          <a:p>
            <a:endParaRPr lang="en-US" altLang="ko-KR" sz="3200" dirty="0" smtClean="0"/>
          </a:p>
          <a:p>
            <a:pPr marL="457200" indent="-457200">
              <a:buFontTx/>
              <a:buChar char="-"/>
            </a:pPr>
            <a:r>
              <a:rPr lang="en-US" altLang="ko-KR" sz="3200" dirty="0" smtClean="0"/>
              <a:t>Uniform Extent</a:t>
            </a:r>
            <a:r>
              <a:rPr lang="ko-KR" altLang="en-US" sz="3200" dirty="0" smtClean="0"/>
              <a:t>만 사용</a:t>
            </a:r>
            <a:endParaRPr lang="en-US" altLang="ko-KR" sz="3200" dirty="0" smtClean="0"/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  -  DBCC TRACEON(-1, 1118)</a:t>
            </a:r>
          </a:p>
          <a:p>
            <a:pPr marL="914400" lvl="1" indent="-457200">
              <a:buFontTx/>
              <a:buChar char="-"/>
            </a:pPr>
            <a:r>
              <a:rPr lang="en-US" altLang="ko-KR" sz="3200" dirty="0" err="1" smtClean="0"/>
              <a:t>Sqlserver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시작 옵션 </a:t>
            </a:r>
            <a:r>
              <a:rPr lang="en-US" altLang="ko-KR" sz="3200" dirty="0" smtClean="0"/>
              <a:t>–T1118</a:t>
            </a:r>
          </a:p>
          <a:p>
            <a:pPr marL="914400" lvl="1" indent="-457200">
              <a:buFontTx/>
              <a:buChar char="-"/>
            </a:pPr>
            <a:endParaRPr lang="en-US" altLang="ko-KR" sz="3200" dirty="0"/>
          </a:p>
          <a:p>
            <a:pPr marL="457200" indent="-457200">
              <a:buFontTx/>
              <a:buChar char="-"/>
            </a:pPr>
            <a:r>
              <a:rPr lang="ko-KR" altLang="en-US" sz="3200" dirty="0" smtClean="0"/>
              <a:t>시스템 테이블의 페이지들은 </a:t>
            </a:r>
            <a:r>
              <a:rPr lang="en-US" altLang="ko-KR" sz="3200" dirty="0" smtClean="0"/>
              <a:t>SGAM</a:t>
            </a:r>
            <a:r>
              <a:rPr lang="ko-KR" altLang="en-US" sz="3200" dirty="0" smtClean="0"/>
              <a:t>을 계속 사용한다</a:t>
            </a:r>
            <a:endParaRPr lang="en-US" altLang="ko-KR" sz="3200" dirty="0" smtClean="0"/>
          </a:p>
          <a:p>
            <a:pPr marL="914400" lvl="1" indent="-457200">
              <a:buFontTx/>
              <a:buChar char="-"/>
            </a:pPr>
            <a:r>
              <a:rPr lang="ko-KR" altLang="en-US" sz="3200" dirty="0" smtClean="0"/>
              <a:t>예</a:t>
            </a:r>
            <a:r>
              <a:rPr lang="en-US" altLang="ko-KR" sz="3200" dirty="0" smtClean="0"/>
              <a:t>) GAM, SGAM, BCM </a:t>
            </a:r>
            <a:r>
              <a:rPr lang="ko-KR" altLang="en-US" sz="3200" dirty="0" smtClean="0"/>
              <a:t>등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116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83"/>
    </mc:Choice>
    <mc:Fallback xmlns="">
      <p:transition spd="slow" advTm="5448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IAM(Index Allocation Map)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7776" y="1133243"/>
            <a:ext cx="117195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200" dirty="0" smtClean="0"/>
              <a:t>데이터 혹은 인덱스에 할당된 </a:t>
            </a:r>
            <a:r>
              <a:rPr lang="en-US" altLang="ko-KR" sz="3200" dirty="0" smtClean="0"/>
              <a:t>Page</a:t>
            </a:r>
            <a:r>
              <a:rPr lang="ko-KR" altLang="en-US" sz="3200" dirty="0" smtClean="0"/>
              <a:t>를 관리</a:t>
            </a:r>
            <a:endParaRPr lang="en-US" altLang="ko-KR" sz="3200" dirty="0" smtClean="0"/>
          </a:p>
          <a:p>
            <a:pPr marL="457200" indent="-457200">
              <a:buFontTx/>
              <a:buChar char="-"/>
            </a:pPr>
            <a:endParaRPr lang="en-US" altLang="ko-KR" sz="3200" dirty="0" smtClean="0"/>
          </a:p>
          <a:p>
            <a:pPr marL="457200" indent="-457200">
              <a:buFontTx/>
              <a:buChar char="-"/>
            </a:pPr>
            <a:r>
              <a:rPr lang="en-US" altLang="ko-KR" sz="3200" dirty="0" smtClean="0"/>
              <a:t>8 Mixed Pages + Uniform Extents</a:t>
            </a:r>
          </a:p>
          <a:p>
            <a:pPr marL="457200" indent="-457200">
              <a:buFontTx/>
              <a:buChar char="-"/>
            </a:pPr>
            <a:endParaRPr lang="en-US" altLang="ko-KR" sz="3200" dirty="0"/>
          </a:p>
          <a:p>
            <a:pPr marL="457200" indent="-457200">
              <a:buFontTx/>
              <a:buChar char="-"/>
            </a:pPr>
            <a:r>
              <a:rPr lang="en-US" altLang="ko-KR" sz="3200" dirty="0" smtClean="0"/>
              <a:t>4GB</a:t>
            </a:r>
            <a:r>
              <a:rPr lang="ko-KR" altLang="en-US" sz="3200" dirty="0" smtClean="0"/>
              <a:t>의 데이터 관리</a:t>
            </a:r>
            <a:r>
              <a:rPr lang="en-US" altLang="ko-KR" sz="3200" dirty="0" smtClean="0"/>
              <a:t>(511,230 Page)</a:t>
            </a:r>
          </a:p>
          <a:p>
            <a:pPr marL="457200" indent="-457200">
              <a:buFontTx/>
              <a:buChar char="-"/>
            </a:pPr>
            <a:endParaRPr lang="en-US" altLang="ko-KR" sz="3200" dirty="0"/>
          </a:p>
          <a:p>
            <a:r>
              <a:rPr lang="ko-KR" altLang="en-US" sz="3200" dirty="0" smtClean="0"/>
              <a:t>   예</a:t>
            </a:r>
            <a:r>
              <a:rPr lang="en-US" altLang="ko-KR" sz="3200" dirty="0" smtClean="0"/>
              <a:t>) 1</a:t>
            </a:r>
            <a:r>
              <a:rPr lang="ko-KR" altLang="en-US" sz="3200" dirty="0" smtClean="0"/>
              <a:t>개 </a:t>
            </a:r>
            <a:r>
              <a:rPr lang="en-US" altLang="ko-KR" sz="3200" dirty="0" smtClean="0"/>
              <a:t>Clustered Index, 2</a:t>
            </a:r>
            <a:r>
              <a:rPr lang="ko-KR" altLang="en-US" sz="3200" dirty="0" smtClean="0"/>
              <a:t>개 </a:t>
            </a:r>
            <a:r>
              <a:rPr lang="en-US" altLang="ko-KR" sz="3200" dirty="0" err="1" smtClean="0"/>
              <a:t>NonClustered</a:t>
            </a:r>
            <a:r>
              <a:rPr lang="en-US" altLang="ko-KR" sz="3200" dirty="0" smtClean="0"/>
              <a:t> Index</a:t>
            </a:r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     IAM =&gt; 3</a:t>
            </a:r>
            <a:r>
              <a:rPr lang="ko-KR" altLang="en-US" sz="3200" dirty="0" smtClean="0"/>
              <a:t>개</a:t>
            </a:r>
            <a:r>
              <a:rPr lang="en-US" altLang="ko-KR" sz="32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8595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34"/>
    </mc:Choice>
    <mc:Fallback xmlns="">
      <p:transition spd="slow" advTm="1483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IAM(Index Allocation Map)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9171561" y="2402192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Page</a:t>
            </a:r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3292645" y="2393829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Page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10641290" y="2402192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Page</a:t>
            </a:r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6232103" y="2402192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Page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4762374" y="2393828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Page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7701832" y="2393827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Page</a:t>
            </a:r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>
          <a:xfrm>
            <a:off x="202602" y="1112084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IAM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1628775" y="1364229"/>
            <a:ext cx="10361192" cy="46162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5927172" y="5980474"/>
            <a:ext cx="184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Data or Index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1822916" y="2402192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Page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1931570" y="4191335"/>
            <a:ext cx="2925284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Uniform Extent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5138116" y="4191334"/>
            <a:ext cx="2925284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Uniform Extent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8355292" y="4191334"/>
            <a:ext cx="2925284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Uniform Extent</a:t>
            </a:r>
            <a:endParaRPr lang="ko-KR" altLang="en-US" dirty="0"/>
          </a:p>
        </p:txBody>
      </p:sp>
      <p:cxnSp>
        <p:nvCxnSpPr>
          <p:cNvPr id="5" name="직선 화살표 연결선 4"/>
          <p:cNvCxnSpPr>
            <a:stCxn id="32" idx="3"/>
            <a:endCxn id="18" idx="0"/>
          </p:cNvCxnSpPr>
          <p:nvPr/>
        </p:nvCxnSpPr>
        <p:spPr>
          <a:xfrm>
            <a:off x="1481174" y="1741538"/>
            <a:ext cx="981028" cy="660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32" idx="3"/>
            <a:endCxn id="27" idx="0"/>
          </p:cNvCxnSpPr>
          <p:nvPr/>
        </p:nvCxnSpPr>
        <p:spPr>
          <a:xfrm>
            <a:off x="1481174" y="1741538"/>
            <a:ext cx="2450757" cy="652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32" idx="3"/>
            <a:endCxn id="30" idx="0"/>
          </p:cNvCxnSpPr>
          <p:nvPr/>
        </p:nvCxnSpPr>
        <p:spPr>
          <a:xfrm>
            <a:off x="1481174" y="1741538"/>
            <a:ext cx="3920486" cy="652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32" idx="3"/>
            <a:endCxn id="29" idx="0"/>
          </p:cNvCxnSpPr>
          <p:nvPr/>
        </p:nvCxnSpPr>
        <p:spPr>
          <a:xfrm>
            <a:off x="1481174" y="1741538"/>
            <a:ext cx="5390215" cy="660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32" idx="3"/>
            <a:endCxn id="31" idx="0"/>
          </p:cNvCxnSpPr>
          <p:nvPr/>
        </p:nvCxnSpPr>
        <p:spPr>
          <a:xfrm>
            <a:off x="1481174" y="1741538"/>
            <a:ext cx="6859944" cy="652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32" idx="3"/>
            <a:endCxn id="26" idx="0"/>
          </p:cNvCxnSpPr>
          <p:nvPr/>
        </p:nvCxnSpPr>
        <p:spPr>
          <a:xfrm>
            <a:off x="1481174" y="1741538"/>
            <a:ext cx="8329673" cy="660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stCxn id="32" idx="3"/>
            <a:endCxn id="28" idx="0"/>
          </p:cNvCxnSpPr>
          <p:nvPr/>
        </p:nvCxnSpPr>
        <p:spPr>
          <a:xfrm>
            <a:off x="1481174" y="1741538"/>
            <a:ext cx="9799402" cy="660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>
            <a:stCxn id="32" idx="2"/>
            <a:endCxn id="20" idx="1"/>
          </p:cNvCxnSpPr>
          <p:nvPr/>
        </p:nvCxnSpPr>
        <p:spPr>
          <a:xfrm>
            <a:off x="841888" y="2370991"/>
            <a:ext cx="1089682" cy="2449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>
            <a:stCxn id="32" idx="2"/>
            <a:endCxn id="23" idx="1"/>
          </p:cNvCxnSpPr>
          <p:nvPr/>
        </p:nvCxnSpPr>
        <p:spPr>
          <a:xfrm>
            <a:off x="841888" y="2370991"/>
            <a:ext cx="4296228" cy="2449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>
            <a:stCxn id="32" idx="2"/>
            <a:endCxn id="24" idx="1"/>
          </p:cNvCxnSpPr>
          <p:nvPr/>
        </p:nvCxnSpPr>
        <p:spPr>
          <a:xfrm>
            <a:off x="841888" y="2370991"/>
            <a:ext cx="7513404" cy="2449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24090" y="3637338"/>
            <a:ext cx="184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Mixed Extent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459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8" grpId="0" animBg="1"/>
      <p:bldP spid="20" grpId="0" animBg="1"/>
      <p:bldP spid="23" grpId="0" animBg="1"/>
      <p:bldP spid="24" grpId="0" animBg="1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IAM </a:t>
            </a:r>
            <a:r>
              <a:rPr lang="ko-KR" altLang="en-US" dirty="0" smtClean="0"/>
              <a:t>조회방법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5663" y="1096371"/>
            <a:ext cx="85877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DBCC IND(</a:t>
            </a:r>
            <a:r>
              <a:rPr lang="en-US" altLang="ko-KR" sz="3200" dirty="0" err="1"/>
              <a:t>DBName</a:t>
            </a:r>
            <a:r>
              <a:rPr lang="en-US" altLang="ko-KR" sz="3200" dirty="0"/>
              <a:t>, </a:t>
            </a:r>
            <a:r>
              <a:rPr lang="en-US" altLang="ko-KR" sz="3200" dirty="0" err="1"/>
              <a:t>TableName</a:t>
            </a:r>
            <a:r>
              <a:rPr lang="en-US" altLang="ko-KR" sz="3200" dirty="0"/>
              <a:t>, Option)</a:t>
            </a:r>
          </a:p>
          <a:p>
            <a:r>
              <a:rPr lang="en-US" altLang="ko-KR" sz="3200" dirty="0"/>
              <a:t> - Option</a:t>
            </a:r>
          </a:p>
          <a:p>
            <a:r>
              <a:rPr lang="en-US" altLang="ko-KR" sz="3200" dirty="0"/>
              <a:t>    -2: All </a:t>
            </a:r>
            <a:r>
              <a:rPr lang="en-US" altLang="ko-KR" sz="3200" dirty="0" smtClean="0"/>
              <a:t>IAM</a:t>
            </a:r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   -1</a:t>
            </a:r>
            <a:r>
              <a:rPr lang="en-US" altLang="ko-KR" sz="3200" dirty="0"/>
              <a:t>: All Pages</a:t>
            </a:r>
          </a:p>
          <a:p>
            <a:r>
              <a:rPr lang="en-US" altLang="ko-KR" sz="3200" dirty="0"/>
              <a:t>     0: </a:t>
            </a:r>
            <a:r>
              <a:rPr lang="en-US" altLang="ko-KR" sz="3200" dirty="0" smtClean="0"/>
              <a:t>Heap</a:t>
            </a:r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    1</a:t>
            </a:r>
            <a:r>
              <a:rPr lang="ko-KR" altLang="en-US" sz="3200" dirty="0" smtClean="0"/>
              <a:t>이상</a:t>
            </a:r>
            <a:r>
              <a:rPr lang="en-US" altLang="ko-KR" sz="3200" dirty="0" smtClean="0"/>
              <a:t>:  </a:t>
            </a:r>
            <a:r>
              <a:rPr lang="en-US" altLang="ko-KR" sz="3200" dirty="0" err="1" smtClean="0"/>
              <a:t>sys.indexes</a:t>
            </a:r>
            <a:r>
              <a:rPr lang="en-US" altLang="ko-KR" sz="3200" dirty="0" smtClean="0"/>
              <a:t>(</a:t>
            </a:r>
            <a:r>
              <a:rPr lang="en-US" altLang="ko-KR" sz="3200" dirty="0" err="1" smtClean="0"/>
              <a:t>index_id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76" y="4338637"/>
            <a:ext cx="11651033" cy="22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Speaker</a:t>
            </a:r>
            <a:endParaRPr lang="ko-KR" altLang="en-US" dirty="0"/>
          </a:p>
        </p:txBody>
      </p:sp>
      <p:sp>
        <p:nvSpPr>
          <p:cNvPr id="54" name="내용 개체 틀 3"/>
          <p:cNvSpPr>
            <a:spLocks noGrp="1"/>
          </p:cNvSpPr>
          <p:nvPr/>
        </p:nvSpPr>
        <p:spPr>
          <a:xfrm>
            <a:off x="139105" y="1168559"/>
            <a:ext cx="11856640" cy="5549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강동운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Eastluck.Kang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DaumKakao</a:t>
            </a:r>
            <a:r>
              <a:rPr lang="en-US" altLang="ko-KR" dirty="0" smtClean="0"/>
              <a:t> </a:t>
            </a:r>
            <a:r>
              <a:rPr lang="ko-KR" altLang="en-US" dirty="0" smtClean="0"/>
              <a:t>데이터 플랫폼 파트 </a:t>
            </a:r>
            <a:r>
              <a:rPr lang="en-US" altLang="ko-KR" dirty="0" smtClean="0"/>
              <a:t>DBA(SQL Server, MySQL)</a:t>
            </a:r>
            <a:endParaRPr lang="en-US" altLang="ko-KR" dirty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전</a:t>
            </a:r>
            <a:r>
              <a:rPr lang="en-US" altLang="ko-KR" dirty="0" smtClean="0"/>
              <a:t>) </a:t>
            </a:r>
            <a:r>
              <a:rPr lang="ko-KR" altLang="en-US" dirty="0" err="1" smtClean="0"/>
              <a:t>스피어헤드</a:t>
            </a:r>
            <a:r>
              <a:rPr lang="en-US" altLang="ko-KR" dirty="0" smtClean="0"/>
              <a:t>(EA Seoul Studio) FIFA Online 3(</a:t>
            </a:r>
            <a:r>
              <a:rPr lang="en-US" altLang="ko-KR" dirty="0" err="1" smtClean="0"/>
              <a:t>MongoDB</a:t>
            </a:r>
            <a:r>
              <a:rPr lang="en-US" altLang="ko-KR" dirty="0" smtClean="0"/>
              <a:t>) DBA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전</a:t>
            </a:r>
            <a:r>
              <a:rPr lang="en-US" altLang="ko-KR" dirty="0" smtClean="0"/>
              <a:t>) J2M Soft </a:t>
            </a:r>
            <a:r>
              <a:rPr lang="en-US" altLang="ko-KR" dirty="0" err="1" smtClean="0"/>
              <a:t>Raycity</a:t>
            </a:r>
            <a:r>
              <a:rPr lang="en-US" altLang="ko-KR" dirty="0" smtClean="0"/>
              <a:t>, Debut(SQL Server) DBA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커뮤니티 활동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이스트럭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/>
              <a:t>SQL Server MVP 2012 ~ </a:t>
            </a:r>
            <a:r>
              <a:rPr lang="en-US" altLang="ko-KR" dirty="0" smtClean="0"/>
              <a:t>2015</a:t>
            </a:r>
          </a:p>
          <a:p>
            <a:pPr lvl="1"/>
            <a:r>
              <a:rPr lang="en-US" altLang="ko-KR" dirty="0" smtClean="0"/>
              <a:t>SQLer.com</a:t>
            </a:r>
          </a:p>
          <a:p>
            <a:pPr lvl="1"/>
            <a:r>
              <a:rPr lang="en-US" altLang="ko-KR" dirty="0" smtClean="0"/>
              <a:t>MySQL Power Group(</a:t>
            </a:r>
            <a:r>
              <a:rPr lang="en-US" altLang="ko-KR" dirty="0" smtClean="0">
                <a:hlinkClick r:id="rId3"/>
              </a:rPr>
              <a:t>http://cafe.naver.com/mysqlpg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Facebook </a:t>
            </a:r>
            <a:r>
              <a:rPr lang="en-US" altLang="ko-KR" dirty="0" err="1" smtClean="0"/>
              <a:t>MongoDB</a:t>
            </a:r>
            <a:r>
              <a:rPr lang="en-US" altLang="ko-KR" dirty="0"/>
              <a:t> Korea(</a:t>
            </a:r>
            <a:r>
              <a:rPr lang="en-US" altLang="ko-KR" dirty="0">
                <a:hlinkClick r:id="rId4"/>
              </a:rPr>
              <a:t>https://</a:t>
            </a:r>
            <a:r>
              <a:rPr lang="en-US" altLang="ko-KR" dirty="0" smtClean="0">
                <a:hlinkClick r:id="rId4"/>
              </a:rPr>
              <a:t>www.facebook.com/groups/krmug</a:t>
            </a:r>
            <a:r>
              <a:rPr lang="en-US" altLang="ko-KR" dirty="0" smtClean="0"/>
              <a:t>)</a:t>
            </a:r>
          </a:p>
          <a:p>
            <a:r>
              <a:rPr lang="en-US" altLang="ko-KR" dirty="0"/>
              <a:t>Email : </a:t>
            </a:r>
            <a:r>
              <a:rPr lang="en-US" altLang="ko-KR" dirty="0" smtClean="0">
                <a:hlinkClick r:id="rId5"/>
              </a:rPr>
              <a:t>eastluck.kang@daumkakao.com</a:t>
            </a:r>
            <a:endParaRPr lang="en-US" altLang="ko-KR" dirty="0" smtClean="0"/>
          </a:p>
          <a:p>
            <a:r>
              <a:rPr lang="en-US" altLang="ko-KR" dirty="0" smtClean="0"/>
              <a:t>Blog </a:t>
            </a:r>
            <a:r>
              <a:rPr lang="en-US" altLang="ko-KR" dirty="0" smtClean="0"/>
              <a:t>: </a:t>
            </a:r>
            <a:r>
              <a:rPr lang="en-US" altLang="ko-KR" dirty="0" smtClean="0">
                <a:hlinkClick r:id="rId6"/>
              </a:rPr>
              <a:t>http://eastluck.tistory.com</a:t>
            </a:r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79" y="1305719"/>
            <a:ext cx="2466725" cy="244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0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16"/>
    </mc:Choice>
    <mc:Fallback xmlns="">
      <p:transition spd="slow" advTm="7061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Table or Index Scan </a:t>
            </a:r>
            <a:r>
              <a:rPr lang="ko-KR" altLang="en-US" dirty="0" smtClean="0"/>
              <a:t>방법</a:t>
            </a:r>
            <a:r>
              <a:rPr lang="en-US" altLang="ko-KR" dirty="0" smtClean="0"/>
              <a:t>(Index Ordered Scan)</a:t>
            </a:r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45662" y="1096371"/>
            <a:ext cx="107374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ko-KR" sz="3200" dirty="0" smtClean="0"/>
              <a:t>Index Ordered Scan</a:t>
            </a:r>
          </a:p>
          <a:p>
            <a:pPr marL="914400" lvl="1" indent="-457200">
              <a:buFontTx/>
              <a:buChar char="-"/>
            </a:pPr>
            <a:r>
              <a:rPr lang="en-US" altLang="ko-KR" sz="3200" dirty="0" err="1" smtClean="0"/>
              <a:t>Btree</a:t>
            </a:r>
            <a:r>
              <a:rPr lang="ko-KR" altLang="en-US" sz="3200" dirty="0" smtClean="0"/>
              <a:t>의 구조로 </a:t>
            </a:r>
            <a:r>
              <a:rPr lang="en-US" altLang="ko-KR" sz="3200" dirty="0" smtClean="0"/>
              <a:t>Scan </a:t>
            </a:r>
            <a:r>
              <a:rPr lang="ko-KR" altLang="en-US" sz="3200" dirty="0" smtClean="0"/>
              <a:t>하는 방법</a:t>
            </a:r>
            <a:endParaRPr lang="en-US" altLang="ko-KR" sz="3200" dirty="0" smtClean="0"/>
          </a:p>
          <a:p>
            <a:pPr marL="457200" indent="-457200">
              <a:buFontTx/>
              <a:buChar char="-"/>
            </a:pPr>
            <a:endParaRPr lang="en-US" altLang="ko-KR" sz="3200" dirty="0"/>
          </a:p>
          <a:p>
            <a:pPr marL="457200" indent="-457200">
              <a:buFontTx/>
              <a:buChar char="-"/>
            </a:pPr>
            <a:r>
              <a:rPr lang="en-US" altLang="ko-KR" sz="3200" dirty="0" smtClean="0"/>
              <a:t>Allocation Ordered Scan</a:t>
            </a:r>
          </a:p>
          <a:p>
            <a:pPr marL="914400" lvl="1" indent="-457200">
              <a:buFontTx/>
              <a:buChar char="-"/>
            </a:pPr>
            <a:r>
              <a:rPr lang="en-US" altLang="ko-KR" sz="3200" dirty="0" smtClean="0"/>
              <a:t>IAM</a:t>
            </a:r>
            <a:r>
              <a:rPr lang="ko-KR" altLang="en-US" sz="3200" dirty="0" smtClean="0"/>
              <a:t>을 참고하여 </a:t>
            </a:r>
            <a:r>
              <a:rPr lang="en-US" altLang="ko-KR" sz="3200" dirty="0" smtClean="0"/>
              <a:t>Mixed Extent -&gt; Uniform Extent </a:t>
            </a:r>
            <a:r>
              <a:rPr lang="ko-KR" altLang="en-US" sz="3200" dirty="0" smtClean="0"/>
              <a:t>순서로 </a:t>
            </a:r>
            <a:r>
              <a:rPr lang="en-US" altLang="ko-KR" sz="3200" dirty="0" smtClean="0"/>
              <a:t>Scan </a:t>
            </a:r>
            <a:r>
              <a:rPr lang="ko-KR" altLang="en-US" sz="3200" dirty="0" smtClean="0"/>
              <a:t>하는 방법</a:t>
            </a:r>
            <a:endParaRPr lang="en-US" altLang="ko-KR" sz="3200" dirty="0" smtClean="0"/>
          </a:p>
          <a:p>
            <a:pPr marL="914400" lvl="1" indent="-457200">
              <a:buFontTx/>
              <a:buChar char="-"/>
            </a:pPr>
            <a:r>
              <a:rPr lang="ko-KR" altLang="en-US" sz="3200" dirty="0" smtClean="0"/>
              <a:t>조건</a:t>
            </a:r>
            <a:endParaRPr lang="en-US" altLang="ko-KR" sz="3200" dirty="0" smtClean="0"/>
          </a:p>
          <a:p>
            <a:pPr marL="1371600" lvl="2" indent="-457200">
              <a:buFontTx/>
              <a:buChar char="-"/>
            </a:pPr>
            <a:r>
              <a:rPr lang="en-US" altLang="ko-KR" sz="3200" dirty="0" smtClean="0"/>
              <a:t>65 Pages </a:t>
            </a:r>
            <a:r>
              <a:rPr lang="ko-KR" altLang="en-US" sz="3200" dirty="0" smtClean="0"/>
              <a:t>이상</a:t>
            </a:r>
            <a:endParaRPr lang="en-US" altLang="ko-KR" sz="3200" dirty="0" smtClean="0"/>
          </a:p>
          <a:p>
            <a:pPr marL="1371600" lvl="2" indent="-457200">
              <a:buFontTx/>
              <a:buChar char="-"/>
            </a:pPr>
            <a:r>
              <a:rPr lang="en-US" altLang="ko-KR" sz="3200" dirty="0" err="1" smtClean="0"/>
              <a:t>ReadOnly</a:t>
            </a:r>
            <a:r>
              <a:rPr lang="en-US" altLang="ko-KR" sz="3200" dirty="0" smtClean="0"/>
              <a:t> or READ UNCOMMITTED</a:t>
            </a:r>
          </a:p>
          <a:p>
            <a:pPr marL="1371600" lvl="2" indent="-457200">
              <a:buFontTx/>
              <a:buChar char="-"/>
            </a:pPr>
            <a:r>
              <a:rPr lang="ko-KR" altLang="en-US" sz="3200" dirty="0" smtClean="0"/>
              <a:t>실행계획 </a:t>
            </a:r>
            <a:r>
              <a:rPr lang="en-US" altLang="ko-KR" sz="3200" dirty="0" smtClean="0"/>
              <a:t>ordered </a:t>
            </a:r>
            <a:r>
              <a:rPr lang="ko-KR" altLang="en-US" sz="3200" dirty="0" smtClean="0"/>
              <a:t>연산자 </a:t>
            </a:r>
            <a:r>
              <a:rPr lang="en-US" altLang="ko-KR" sz="3200" dirty="0" smtClean="0"/>
              <a:t>false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455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Table or Index Scan </a:t>
            </a:r>
            <a:r>
              <a:rPr lang="ko-KR" altLang="en-US" dirty="0" smtClean="0"/>
              <a:t>방법</a:t>
            </a:r>
            <a:r>
              <a:rPr lang="en-US" altLang="ko-KR" dirty="0"/>
              <a:t>(Allocation Ordered Scan)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9171561" y="2402192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Page</a:t>
            </a:r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3292645" y="2393829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Page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10641290" y="2402192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Page</a:t>
            </a:r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6232103" y="2402192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Page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4762374" y="2393828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Page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7701832" y="2393827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Page</a:t>
            </a:r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>
          <a:xfrm>
            <a:off x="202602" y="1112084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IAM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1628775" y="1364229"/>
            <a:ext cx="10361192" cy="46162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5927172" y="5980474"/>
            <a:ext cx="184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Data or Index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1822916" y="2402192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Page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1931570" y="4191335"/>
            <a:ext cx="2925284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Extent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5138116" y="4191334"/>
            <a:ext cx="2925284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Extent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8355292" y="4191334"/>
            <a:ext cx="2925284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Extent</a:t>
            </a:r>
            <a:endParaRPr lang="ko-KR" altLang="en-US" dirty="0"/>
          </a:p>
        </p:txBody>
      </p:sp>
      <p:cxnSp>
        <p:nvCxnSpPr>
          <p:cNvPr id="5" name="직선 화살표 연결선 4"/>
          <p:cNvCxnSpPr>
            <a:stCxn id="32" idx="3"/>
            <a:endCxn id="18" idx="0"/>
          </p:cNvCxnSpPr>
          <p:nvPr/>
        </p:nvCxnSpPr>
        <p:spPr>
          <a:xfrm>
            <a:off x="1481174" y="1741538"/>
            <a:ext cx="981028" cy="660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32" idx="3"/>
            <a:endCxn id="27" idx="0"/>
          </p:cNvCxnSpPr>
          <p:nvPr/>
        </p:nvCxnSpPr>
        <p:spPr>
          <a:xfrm>
            <a:off x="1481174" y="1741538"/>
            <a:ext cx="2450757" cy="652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32" idx="3"/>
            <a:endCxn id="30" idx="0"/>
          </p:cNvCxnSpPr>
          <p:nvPr/>
        </p:nvCxnSpPr>
        <p:spPr>
          <a:xfrm>
            <a:off x="1481174" y="1741538"/>
            <a:ext cx="3920486" cy="652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32" idx="3"/>
            <a:endCxn id="29" idx="0"/>
          </p:cNvCxnSpPr>
          <p:nvPr/>
        </p:nvCxnSpPr>
        <p:spPr>
          <a:xfrm>
            <a:off x="1481174" y="1741538"/>
            <a:ext cx="5390215" cy="660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32" idx="3"/>
            <a:endCxn id="31" idx="0"/>
          </p:cNvCxnSpPr>
          <p:nvPr/>
        </p:nvCxnSpPr>
        <p:spPr>
          <a:xfrm>
            <a:off x="1481174" y="1741538"/>
            <a:ext cx="6859944" cy="652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32" idx="3"/>
            <a:endCxn id="26" idx="0"/>
          </p:cNvCxnSpPr>
          <p:nvPr/>
        </p:nvCxnSpPr>
        <p:spPr>
          <a:xfrm>
            <a:off x="1481174" y="1741538"/>
            <a:ext cx="8329673" cy="660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stCxn id="32" idx="3"/>
            <a:endCxn id="28" idx="0"/>
          </p:cNvCxnSpPr>
          <p:nvPr/>
        </p:nvCxnSpPr>
        <p:spPr>
          <a:xfrm>
            <a:off x="1481174" y="1741538"/>
            <a:ext cx="9799402" cy="660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>
            <a:stCxn id="32" idx="2"/>
            <a:endCxn id="20" idx="1"/>
          </p:cNvCxnSpPr>
          <p:nvPr/>
        </p:nvCxnSpPr>
        <p:spPr>
          <a:xfrm>
            <a:off x="841888" y="2370991"/>
            <a:ext cx="1089682" cy="2449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>
            <a:stCxn id="32" idx="2"/>
            <a:endCxn id="23" idx="1"/>
          </p:cNvCxnSpPr>
          <p:nvPr/>
        </p:nvCxnSpPr>
        <p:spPr>
          <a:xfrm>
            <a:off x="841888" y="2370991"/>
            <a:ext cx="4296228" cy="2449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>
            <a:stCxn id="32" idx="2"/>
            <a:endCxn id="24" idx="1"/>
          </p:cNvCxnSpPr>
          <p:nvPr/>
        </p:nvCxnSpPr>
        <p:spPr>
          <a:xfrm>
            <a:off x="841888" y="2370991"/>
            <a:ext cx="7513404" cy="2449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오른쪽 화살표 2"/>
          <p:cNvSpPr/>
          <p:nvPr/>
        </p:nvSpPr>
        <p:spPr>
          <a:xfrm>
            <a:off x="2752344" y="3401568"/>
            <a:ext cx="8528232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①</a:t>
            </a:r>
            <a:endParaRPr lang="ko-KR" altLang="en-US" dirty="0"/>
          </a:p>
        </p:txBody>
      </p:sp>
      <p:sp>
        <p:nvSpPr>
          <p:cNvPr id="35" name="오른쪽 화살표 34"/>
          <p:cNvSpPr/>
          <p:nvPr/>
        </p:nvSpPr>
        <p:spPr>
          <a:xfrm>
            <a:off x="2410789" y="5212437"/>
            <a:ext cx="8528232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②</a:t>
            </a:r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802836" y="1044680"/>
            <a:ext cx="1073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정렬 순서가 달라질 수 있다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45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Table or Index </a:t>
            </a:r>
            <a:r>
              <a:rPr lang="en-US" altLang="ko-KR" dirty="0" smtClean="0"/>
              <a:t>Scan </a:t>
            </a:r>
            <a:r>
              <a:rPr lang="ko-KR" altLang="en-US" dirty="0" smtClean="0"/>
              <a:t>방법</a:t>
            </a:r>
            <a:r>
              <a:rPr lang="en-US" altLang="ko-KR" dirty="0"/>
              <a:t>(Index Ordered Scan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5" name="직사각형 34"/>
          <p:cNvSpPr/>
          <p:nvPr/>
        </p:nvSpPr>
        <p:spPr>
          <a:xfrm>
            <a:off x="4890286" y="1157770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2047237" y="2855191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38" name="직사각형 37"/>
          <p:cNvSpPr/>
          <p:nvPr/>
        </p:nvSpPr>
        <p:spPr>
          <a:xfrm>
            <a:off x="8143238" y="2855191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307776" y="5204253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42" name="직사각형 41"/>
          <p:cNvSpPr/>
          <p:nvPr/>
        </p:nvSpPr>
        <p:spPr>
          <a:xfrm>
            <a:off x="2047237" y="5204252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44" name="직사각형 43"/>
          <p:cNvSpPr/>
          <p:nvPr/>
        </p:nvSpPr>
        <p:spPr>
          <a:xfrm>
            <a:off x="4515604" y="5204251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45" name="직사각형 44"/>
          <p:cNvSpPr/>
          <p:nvPr/>
        </p:nvSpPr>
        <p:spPr>
          <a:xfrm>
            <a:off x="6403777" y="5204252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46" name="직사각형 45"/>
          <p:cNvSpPr/>
          <p:nvPr/>
        </p:nvSpPr>
        <p:spPr>
          <a:xfrm>
            <a:off x="8143238" y="5204251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48" name="직사각형 47"/>
          <p:cNvSpPr/>
          <p:nvPr/>
        </p:nvSpPr>
        <p:spPr>
          <a:xfrm>
            <a:off x="10611605" y="5204250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49" name="왼쪽/오른쪽 화살표 48"/>
          <p:cNvSpPr/>
          <p:nvPr/>
        </p:nvSpPr>
        <p:spPr>
          <a:xfrm>
            <a:off x="1586347" y="5723344"/>
            <a:ext cx="46088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왼쪽/오른쪽 화살표 49"/>
          <p:cNvSpPr/>
          <p:nvPr/>
        </p:nvSpPr>
        <p:spPr>
          <a:xfrm>
            <a:off x="7657204" y="5699926"/>
            <a:ext cx="46088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왼쪽/오른쪽 화살표 50"/>
          <p:cNvSpPr/>
          <p:nvPr/>
        </p:nvSpPr>
        <p:spPr>
          <a:xfrm>
            <a:off x="5794176" y="5699926"/>
            <a:ext cx="673233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3679752" y="5602869"/>
            <a:ext cx="6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…</a:t>
            </a:r>
            <a:endParaRPr lang="ko-KR" altLang="en-US" sz="2400" dirty="0"/>
          </a:p>
        </p:txBody>
      </p:sp>
      <p:sp>
        <p:nvSpPr>
          <p:cNvPr id="53" name="왼쪽/오른쪽 화살표 52"/>
          <p:cNvSpPr/>
          <p:nvPr/>
        </p:nvSpPr>
        <p:spPr>
          <a:xfrm>
            <a:off x="3300595" y="5723344"/>
            <a:ext cx="46088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왼쪽/오른쪽 화살표 53"/>
          <p:cNvSpPr/>
          <p:nvPr/>
        </p:nvSpPr>
        <p:spPr>
          <a:xfrm>
            <a:off x="4076867" y="5723343"/>
            <a:ext cx="46088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9826112" y="5602868"/>
            <a:ext cx="6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…</a:t>
            </a:r>
            <a:endParaRPr lang="ko-KR" altLang="en-US" sz="2400" dirty="0"/>
          </a:p>
        </p:txBody>
      </p:sp>
      <p:sp>
        <p:nvSpPr>
          <p:cNvPr id="57" name="왼쪽/오른쪽 화살표 56"/>
          <p:cNvSpPr/>
          <p:nvPr/>
        </p:nvSpPr>
        <p:spPr>
          <a:xfrm>
            <a:off x="9446955" y="5723343"/>
            <a:ext cx="46088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왼쪽/오른쪽 화살표 57"/>
          <p:cNvSpPr/>
          <p:nvPr/>
        </p:nvSpPr>
        <p:spPr>
          <a:xfrm>
            <a:off x="10223227" y="5723342"/>
            <a:ext cx="46088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왼쪽/오른쪽 화살표 59"/>
          <p:cNvSpPr/>
          <p:nvPr/>
        </p:nvSpPr>
        <p:spPr>
          <a:xfrm rot="18812388">
            <a:off x="727371" y="4471331"/>
            <a:ext cx="149820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왼쪽/오른쪽 화살표 61"/>
          <p:cNvSpPr/>
          <p:nvPr/>
        </p:nvSpPr>
        <p:spPr>
          <a:xfrm rot="18812388">
            <a:off x="6906960" y="4471332"/>
            <a:ext cx="149820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왼쪽/오른쪽 화살표 62"/>
          <p:cNvSpPr/>
          <p:nvPr/>
        </p:nvSpPr>
        <p:spPr>
          <a:xfrm rot="19963917">
            <a:off x="2866104" y="2129242"/>
            <a:ext cx="2065952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왼쪽/오른쪽 화살표 63"/>
          <p:cNvSpPr/>
          <p:nvPr/>
        </p:nvSpPr>
        <p:spPr>
          <a:xfrm rot="12338850">
            <a:off x="6132910" y="2095192"/>
            <a:ext cx="2391180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왼쪽/오른쪽 화살표 64"/>
          <p:cNvSpPr/>
          <p:nvPr/>
        </p:nvSpPr>
        <p:spPr>
          <a:xfrm rot="13715533">
            <a:off x="9213748" y="4337602"/>
            <a:ext cx="1970202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왼쪽/오른쪽 화살표 65"/>
          <p:cNvSpPr/>
          <p:nvPr/>
        </p:nvSpPr>
        <p:spPr>
          <a:xfrm rot="14571781">
            <a:off x="8687375" y="4885775"/>
            <a:ext cx="1897782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왼쪽/오른쪽 화살표 66"/>
          <p:cNvSpPr/>
          <p:nvPr/>
        </p:nvSpPr>
        <p:spPr>
          <a:xfrm rot="14571781">
            <a:off x="2523845" y="4817887"/>
            <a:ext cx="1897782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왼쪽/오른쪽 화살표 67"/>
          <p:cNvSpPr/>
          <p:nvPr/>
        </p:nvSpPr>
        <p:spPr>
          <a:xfrm rot="13715533">
            <a:off x="3091765" y="4269353"/>
            <a:ext cx="1970202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왼쪽/오른쪽 화살표 68"/>
          <p:cNvSpPr/>
          <p:nvPr/>
        </p:nvSpPr>
        <p:spPr>
          <a:xfrm rot="16200000">
            <a:off x="2063497" y="4534795"/>
            <a:ext cx="1132491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왼쪽/오른쪽 화살표 69"/>
          <p:cNvSpPr/>
          <p:nvPr/>
        </p:nvSpPr>
        <p:spPr>
          <a:xfrm rot="16200000">
            <a:off x="8218146" y="4530436"/>
            <a:ext cx="1132491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왼쪽/오른쪽 화살표 70"/>
          <p:cNvSpPr/>
          <p:nvPr/>
        </p:nvSpPr>
        <p:spPr>
          <a:xfrm>
            <a:off x="3324971" y="3263947"/>
            <a:ext cx="4793122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>
            <a:off x="741010" y="6003668"/>
            <a:ext cx="10463017" cy="617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②</a:t>
            </a:r>
            <a:endParaRPr lang="ko-KR" altLang="en-US" dirty="0"/>
          </a:p>
        </p:txBody>
      </p:sp>
      <p:sp>
        <p:nvSpPr>
          <p:cNvPr id="4" name="왼쪽 화살표 3"/>
          <p:cNvSpPr/>
          <p:nvPr/>
        </p:nvSpPr>
        <p:spPr>
          <a:xfrm rot="19215147">
            <a:off x="535946" y="3295289"/>
            <a:ext cx="4927840" cy="576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79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49219" y="582588"/>
            <a:ext cx="9980656" cy="42180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Pro Semibold" panose="020B0702040504020203" pitchFamily="34" charset="0"/>
                <a:ea typeface="+mj-ea"/>
                <a:cs typeface="+mj-cs"/>
              </a:defRPr>
            </a:lvl1pPr>
          </a:lstStyle>
          <a:p>
            <a:r>
              <a:rPr lang="en-US" altLang="ko-KR" sz="8000" dirty="0" smtClean="0">
                <a:solidFill>
                  <a:schemeClr val="bg1"/>
                </a:solidFill>
              </a:rPr>
              <a:t>Balanced Tree</a:t>
            </a:r>
          </a:p>
          <a:p>
            <a:r>
              <a:rPr lang="en-US" altLang="ko-KR" sz="8000" dirty="0" smtClean="0">
                <a:solidFill>
                  <a:schemeClr val="bg1"/>
                </a:solidFill>
              </a:rPr>
              <a:t>Fractal Tree</a:t>
            </a:r>
            <a:endParaRPr lang="ko-KR" alt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Balanced tree vs Fractal Tree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45662" y="1096371"/>
            <a:ext cx="1073744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ko-KR" sz="3200" dirty="0" smtClean="0"/>
              <a:t>Balanced </a:t>
            </a:r>
            <a:r>
              <a:rPr lang="en-US" altLang="ko-KR" sz="3200" dirty="0" smtClean="0"/>
              <a:t>Tree(</a:t>
            </a:r>
            <a:r>
              <a:rPr lang="en-US" altLang="ko-KR" sz="3200" dirty="0" err="1" smtClean="0"/>
              <a:t>btree</a:t>
            </a:r>
            <a:r>
              <a:rPr lang="en-US" altLang="ko-KR" sz="3200" dirty="0" smtClean="0"/>
              <a:t>)</a:t>
            </a:r>
            <a:endParaRPr lang="en-US" altLang="ko-KR" sz="3200" dirty="0" smtClean="0"/>
          </a:p>
          <a:p>
            <a:pPr marL="914400" lvl="1" indent="-457200">
              <a:buFontTx/>
              <a:buChar char="-"/>
            </a:pPr>
            <a:r>
              <a:rPr lang="ko-KR" altLang="en-US" sz="3200" dirty="0" smtClean="0"/>
              <a:t>모든 검색 경로에 대한 비용이 동일</a:t>
            </a:r>
            <a:endParaRPr lang="en-US" altLang="ko-KR" sz="3200" dirty="0" smtClean="0"/>
          </a:p>
          <a:p>
            <a:pPr marL="914400" lvl="1" indent="-457200">
              <a:buFontTx/>
              <a:buChar char="-"/>
            </a:pPr>
            <a:r>
              <a:rPr lang="en-US" altLang="ko-KR" sz="3200" dirty="0" smtClean="0"/>
              <a:t>DML</a:t>
            </a:r>
            <a:r>
              <a:rPr lang="ko-KR" altLang="en-US" sz="3200" dirty="0" smtClean="0"/>
              <a:t>에 따른 </a:t>
            </a:r>
            <a:r>
              <a:rPr lang="en-US" altLang="ko-KR" sz="3200" dirty="0" smtClean="0"/>
              <a:t>Random I/O </a:t>
            </a:r>
            <a:r>
              <a:rPr lang="ko-KR" altLang="en-US" sz="3200" dirty="0" smtClean="0"/>
              <a:t>증가되는 문제</a:t>
            </a:r>
            <a:endParaRPr lang="en-US" altLang="ko-KR" sz="3200" dirty="0" smtClean="0"/>
          </a:p>
          <a:p>
            <a:pPr marL="914400" lvl="1" indent="-457200">
              <a:buFontTx/>
              <a:buChar char="-"/>
            </a:pPr>
            <a:r>
              <a:rPr lang="en-US" altLang="ko-KR" sz="3200" dirty="0" smtClean="0"/>
              <a:t>Table Fragmentation </a:t>
            </a:r>
            <a:r>
              <a:rPr lang="ko-KR" altLang="en-US" sz="3200" dirty="0" smtClean="0"/>
              <a:t>발생</a:t>
            </a:r>
            <a:endParaRPr lang="en-US" altLang="ko-KR" sz="3200" dirty="0" smtClean="0"/>
          </a:p>
          <a:p>
            <a:pPr marL="457200" indent="-457200">
              <a:buFontTx/>
              <a:buChar char="-"/>
            </a:pPr>
            <a:endParaRPr lang="en-US" altLang="ko-KR" sz="3200" dirty="0"/>
          </a:p>
          <a:p>
            <a:pPr marL="457200" indent="-457200">
              <a:buFontTx/>
              <a:buChar char="-"/>
            </a:pPr>
            <a:r>
              <a:rPr lang="en-US" altLang="ko-KR" sz="3200" dirty="0" smtClean="0"/>
              <a:t>Fractal Tree</a:t>
            </a:r>
          </a:p>
          <a:p>
            <a:pPr marL="914400" lvl="1" indent="-457200">
              <a:buFontTx/>
              <a:buChar char="-"/>
            </a:pPr>
            <a:r>
              <a:rPr lang="en-US" altLang="ko-KR" sz="3200" dirty="0" err="1" smtClean="0"/>
              <a:t>Btree</a:t>
            </a:r>
            <a:r>
              <a:rPr lang="ko-KR" altLang="en-US" sz="3200" dirty="0" smtClean="0"/>
              <a:t>의 단점을 보완</a:t>
            </a:r>
            <a:endParaRPr lang="en-US" altLang="ko-KR" sz="3200" dirty="0" smtClean="0"/>
          </a:p>
          <a:p>
            <a:pPr marL="914400" lvl="1" indent="-457200">
              <a:buFontTx/>
              <a:buChar char="-"/>
            </a:pPr>
            <a:r>
              <a:rPr lang="ko-KR" altLang="en-US" sz="3200" dirty="0" err="1" smtClean="0"/>
              <a:t>노드에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Insert/Delete Node</a:t>
            </a:r>
            <a:r>
              <a:rPr lang="ko-KR" altLang="en-US" sz="3200" dirty="0" smtClean="0"/>
              <a:t>를 두어 </a:t>
            </a:r>
            <a:r>
              <a:rPr lang="en-US" altLang="ko-KR" sz="3200" dirty="0" smtClean="0"/>
              <a:t>Random I/O</a:t>
            </a:r>
            <a:r>
              <a:rPr lang="ko-KR" altLang="en-US" sz="3200" dirty="0" smtClean="0"/>
              <a:t>를 </a:t>
            </a:r>
            <a:r>
              <a:rPr lang="en-US" altLang="ko-KR" sz="3200" dirty="0" smtClean="0"/>
              <a:t>Sequential I/O</a:t>
            </a:r>
            <a:r>
              <a:rPr lang="ko-KR" altLang="en-US" sz="3200" dirty="0" smtClean="0"/>
              <a:t>로 구현</a:t>
            </a:r>
            <a:endParaRPr lang="en-US" altLang="ko-KR" sz="3200" dirty="0" smtClean="0"/>
          </a:p>
          <a:p>
            <a:pPr marL="914400" lvl="1" indent="-457200">
              <a:buFontTx/>
              <a:buChar char="-"/>
            </a:pPr>
            <a:r>
              <a:rPr lang="en-US" altLang="ko-KR" sz="3200" dirty="0"/>
              <a:t>GNU General Public </a:t>
            </a:r>
            <a:r>
              <a:rPr lang="en-US" altLang="ko-KR" sz="3200" dirty="0" smtClean="0"/>
              <a:t>License(</a:t>
            </a:r>
            <a:r>
              <a:rPr lang="ko-KR" altLang="en-US" sz="3200" dirty="0" err="1" smtClean="0"/>
              <a:t>오픈소스</a:t>
            </a:r>
            <a:r>
              <a:rPr lang="ko-KR" altLang="en-US" sz="3200" dirty="0" smtClean="0"/>
              <a:t> 라이선스 정책</a:t>
            </a:r>
            <a:r>
              <a:rPr lang="en-US" altLang="ko-KR" sz="3200" dirty="0" smtClean="0"/>
              <a:t>)</a:t>
            </a:r>
          </a:p>
          <a:p>
            <a:pPr marL="1371600" lvl="2" indent="-457200">
              <a:buFontTx/>
              <a:buChar char="-"/>
            </a:pPr>
            <a:r>
              <a:rPr lang="en-US" altLang="ko-KR" sz="3200" dirty="0" smtClean="0"/>
              <a:t>MySQL, </a:t>
            </a:r>
            <a:r>
              <a:rPr lang="en-US" altLang="ko-KR" sz="3200" dirty="0" err="1" smtClean="0"/>
              <a:t>MariaDB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사용 가능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4742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Btree</a:t>
            </a:r>
            <a:r>
              <a:rPr lang="en-US" altLang="ko-KR" dirty="0" smtClean="0"/>
              <a:t>(Balanced Tree)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890286" y="1157770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047237" y="2855191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143238" y="2855191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07776" y="5204253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047237" y="5204252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515604" y="5204251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403777" y="5204252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8143238" y="5204251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10611605" y="5204250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12" name="왼쪽/오른쪽 화살표 11"/>
          <p:cNvSpPr/>
          <p:nvPr/>
        </p:nvSpPr>
        <p:spPr>
          <a:xfrm>
            <a:off x="1586347" y="5723344"/>
            <a:ext cx="46088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왼쪽/오른쪽 화살표 12"/>
          <p:cNvSpPr/>
          <p:nvPr/>
        </p:nvSpPr>
        <p:spPr>
          <a:xfrm>
            <a:off x="7657204" y="5699926"/>
            <a:ext cx="46088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왼쪽/오른쪽 화살표 13"/>
          <p:cNvSpPr/>
          <p:nvPr/>
        </p:nvSpPr>
        <p:spPr>
          <a:xfrm>
            <a:off x="5794176" y="5699926"/>
            <a:ext cx="673233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679752" y="5602869"/>
            <a:ext cx="6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…</a:t>
            </a:r>
            <a:endParaRPr lang="ko-KR" altLang="en-US" sz="2400" dirty="0"/>
          </a:p>
        </p:txBody>
      </p:sp>
      <p:sp>
        <p:nvSpPr>
          <p:cNvPr id="16" name="왼쪽/오른쪽 화살표 15"/>
          <p:cNvSpPr/>
          <p:nvPr/>
        </p:nvSpPr>
        <p:spPr>
          <a:xfrm>
            <a:off x="3300595" y="5723344"/>
            <a:ext cx="46088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왼쪽/오른쪽 화살표 16"/>
          <p:cNvSpPr/>
          <p:nvPr/>
        </p:nvSpPr>
        <p:spPr>
          <a:xfrm>
            <a:off x="4076867" y="5723343"/>
            <a:ext cx="46088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9826112" y="5602868"/>
            <a:ext cx="6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…</a:t>
            </a:r>
            <a:endParaRPr lang="ko-KR" altLang="en-US" sz="2400" dirty="0"/>
          </a:p>
        </p:txBody>
      </p:sp>
      <p:sp>
        <p:nvSpPr>
          <p:cNvPr id="19" name="왼쪽/오른쪽 화살표 18"/>
          <p:cNvSpPr/>
          <p:nvPr/>
        </p:nvSpPr>
        <p:spPr>
          <a:xfrm>
            <a:off x="9446955" y="5723343"/>
            <a:ext cx="46088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왼쪽/오른쪽 화살표 19"/>
          <p:cNvSpPr/>
          <p:nvPr/>
        </p:nvSpPr>
        <p:spPr>
          <a:xfrm>
            <a:off x="10223227" y="5723342"/>
            <a:ext cx="46088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왼쪽/오른쪽 화살표 20"/>
          <p:cNvSpPr/>
          <p:nvPr/>
        </p:nvSpPr>
        <p:spPr>
          <a:xfrm rot="18812388">
            <a:off x="727371" y="4471331"/>
            <a:ext cx="149820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왼쪽/오른쪽 화살표 21"/>
          <p:cNvSpPr/>
          <p:nvPr/>
        </p:nvSpPr>
        <p:spPr>
          <a:xfrm rot="18812388">
            <a:off x="6906960" y="4471332"/>
            <a:ext cx="149820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왼쪽/오른쪽 화살표 22"/>
          <p:cNvSpPr/>
          <p:nvPr/>
        </p:nvSpPr>
        <p:spPr>
          <a:xfrm rot="19963917">
            <a:off x="2866104" y="2129242"/>
            <a:ext cx="2065952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왼쪽/오른쪽 화살표 23"/>
          <p:cNvSpPr/>
          <p:nvPr/>
        </p:nvSpPr>
        <p:spPr>
          <a:xfrm rot="12338850">
            <a:off x="6132910" y="2095192"/>
            <a:ext cx="2391180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왼쪽/오른쪽 화살표 24"/>
          <p:cNvSpPr/>
          <p:nvPr/>
        </p:nvSpPr>
        <p:spPr>
          <a:xfrm rot="13715533">
            <a:off x="9213748" y="4337602"/>
            <a:ext cx="1970202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왼쪽/오른쪽 화살표 25"/>
          <p:cNvSpPr/>
          <p:nvPr/>
        </p:nvSpPr>
        <p:spPr>
          <a:xfrm rot="14571781">
            <a:off x="8687375" y="4885775"/>
            <a:ext cx="1897782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/오른쪽 화살표 26"/>
          <p:cNvSpPr/>
          <p:nvPr/>
        </p:nvSpPr>
        <p:spPr>
          <a:xfrm rot="14571781">
            <a:off x="2523845" y="4817887"/>
            <a:ext cx="1897782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왼쪽/오른쪽 화살표 27"/>
          <p:cNvSpPr/>
          <p:nvPr/>
        </p:nvSpPr>
        <p:spPr>
          <a:xfrm rot="13715533">
            <a:off x="3091765" y="4269353"/>
            <a:ext cx="1970202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왼쪽/오른쪽 화살표 29"/>
          <p:cNvSpPr/>
          <p:nvPr/>
        </p:nvSpPr>
        <p:spPr>
          <a:xfrm rot="16200000">
            <a:off x="2063497" y="4534795"/>
            <a:ext cx="1132491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왼쪽/오른쪽 화살표 30"/>
          <p:cNvSpPr/>
          <p:nvPr/>
        </p:nvSpPr>
        <p:spPr>
          <a:xfrm rot="16200000">
            <a:off x="8218146" y="4530436"/>
            <a:ext cx="1132491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왼쪽/오른쪽 화살표 31"/>
          <p:cNvSpPr/>
          <p:nvPr/>
        </p:nvSpPr>
        <p:spPr>
          <a:xfrm>
            <a:off x="3324971" y="3263947"/>
            <a:ext cx="4793122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75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Fractal Tree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890286" y="1157770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047237" y="2855191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143238" y="2855191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07776" y="5204253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047237" y="5204252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515604" y="5204251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403777" y="5204252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8143238" y="5204251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10611605" y="5204250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12" name="왼쪽/오른쪽 화살표 11"/>
          <p:cNvSpPr/>
          <p:nvPr/>
        </p:nvSpPr>
        <p:spPr>
          <a:xfrm>
            <a:off x="1586347" y="5723344"/>
            <a:ext cx="46088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왼쪽/오른쪽 화살표 12"/>
          <p:cNvSpPr/>
          <p:nvPr/>
        </p:nvSpPr>
        <p:spPr>
          <a:xfrm>
            <a:off x="7657204" y="5699926"/>
            <a:ext cx="46088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왼쪽/오른쪽 화살표 13"/>
          <p:cNvSpPr/>
          <p:nvPr/>
        </p:nvSpPr>
        <p:spPr>
          <a:xfrm>
            <a:off x="5794176" y="5699926"/>
            <a:ext cx="673233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679752" y="5602869"/>
            <a:ext cx="6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…</a:t>
            </a:r>
            <a:endParaRPr lang="ko-KR" altLang="en-US" sz="2400" dirty="0"/>
          </a:p>
        </p:txBody>
      </p:sp>
      <p:sp>
        <p:nvSpPr>
          <p:cNvPr id="16" name="왼쪽/오른쪽 화살표 15"/>
          <p:cNvSpPr/>
          <p:nvPr/>
        </p:nvSpPr>
        <p:spPr>
          <a:xfrm>
            <a:off x="3300595" y="5723344"/>
            <a:ext cx="46088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왼쪽/오른쪽 화살표 16"/>
          <p:cNvSpPr/>
          <p:nvPr/>
        </p:nvSpPr>
        <p:spPr>
          <a:xfrm>
            <a:off x="4076867" y="5723343"/>
            <a:ext cx="46088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9826112" y="5602868"/>
            <a:ext cx="6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…</a:t>
            </a:r>
            <a:endParaRPr lang="ko-KR" altLang="en-US" sz="2400" dirty="0"/>
          </a:p>
        </p:txBody>
      </p:sp>
      <p:sp>
        <p:nvSpPr>
          <p:cNvPr id="19" name="왼쪽/오른쪽 화살표 18"/>
          <p:cNvSpPr/>
          <p:nvPr/>
        </p:nvSpPr>
        <p:spPr>
          <a:xfrm>
            <a:off x="9446955" y="5723343"/>
            <a:ext cx="46088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왼쪽/오른쪽 화살표 19"/>
          <p:cNvSpPr/>
          <p:nvPr/>
        </p:nvSpPr>
        <p:spPr>
          <a:xfrm>
            <a:off x="10223227" y="5723342"/>
            <a:ext cx="46088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왼쪽/오른쪽 화살표 20"/>
          <p:cNvSpPr/>
          <p:nvPr/>
        </p:nvSpPr>
        <p:spPr>
          <a:xfrm rot="18812388">
            <a:off x="727371" y="4471331"/>
            <a:ext cx="149820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왼쪽/오른쪽 화살표 21"/>
          <p:cNvSpPr/>
          <p:nvPr/>
        </p:nvSpPr>
        <p:spPr>
          <a:xfrm rot="18812388">
            <a:off x="6906960" y="4471332"/>
            <a:ext cx="1498209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왼쪽/오른쪽 화살표 22"/>
          <p:cNvSpPr/>
          <p:nvPr/>
        </p:nvSpPr>
        <p:spPr>
          <a:xfrm rot="19963917">
            <a:off x="2866104" y="2129242"/>
            <a:ext cx="2065952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왼쪽/오른쪽 화살표 23"/>
          <p:cNvSpPr/>
          <p:nvPr/>
        </p:nvSpPr>
        <p:spPr>
          <a:xfrm rot="12338850">
            <a:off x="6132910" y="2095192"/>
            <a:ext cx="2391180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왼쪽/오른쪽 화살표 24"/>
          <p:cNvSpPr/>
          <p:nvPr/>
        </p:nvSpPr>
        <p:spPr>
          <a:xfrm rot="13715533">
            <a:off x="9213748" y="4337602"/>
            <a:ext cx="1970202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왼쪽/오른쪽 화살표 25"/>
          <p:cNvSpPr/>
          <p:nvPr/>
        </p:nvSpPr>
        <p:spPr>
          <a:xfrm rot="14571781">
            <a:off x="8687375" y="4885775"/>
            <a:ext cx="1897782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/오른쪽 화살표 26"/>
          <p:cNvSpPr/>
          <p:nvPr/>
        </p:nvSpPr>
        <p:spPr>
          <a:xfrm rot="14571781">
            <a:off x="2523845" y="4817887"/>
            <a:ext cx="1897782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왼쪽/오른쪽 화살표 27"/>
          <p:cNvSpPr/>
          <p:nvPr/>
        </p:nvSpPr>
        <p:spPr>
          <a:xfrm rot="13715533">
            <a:off x="3091765" y="4269353"/>
            <a:ext cx="1970202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왼쪽/오른쪽 화살표 29"/>
          <p:cNvSpPr/>
          <p:nvPr/>
        </p:nvSpPr>
        <p:spPr>
          <a:xfrm rot="16200000">
            <a:off x="2063497" y="4534795"/>
            <a:ext cx="1132491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왼쪽/오른쪽 화살표 30"/>
          <p:cNvSpPr/>
          <p:nvPr/>
        </p:nvSpPr>
        <p:spPr>
          <a:xfrm rot="16200000">
            <a:off x="8218146" y="4530436"/>
            <a:ext cx="1132491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왼쪽/오른쪽 화살표 31"/>
          <p:cNvSpPr/>
          <p:nvPr/>
        </p:nvSpPr>
        <p:spPr>
          <a:xfrm>
            <a:off x="3324971" y="3263947"/>
            <a:ext cx="4793122" cy="267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697234" y="4156067"/>
            <a:ext cx="628995" cy="63062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4451587" y="4198083"/>
            <a:ext cx="628995" cy="6306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6" name="직선 화살표 연결선 35"/>
          <p:cNvCxnSpPr>
            <a:stCxn id="4" idx="1"/>
            <a:endCxn id="29" idx="7"/>
          </p:cNvCxnSpPr>
          <p:nvPr/>
        </p:nvCxnSpPr>
        <p:spPr>
          <a:xfrm flipH="1">
            <a:off x="1234115" y="3484645"/>
            <a:ext cx="813122" cy="763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4" idx="3"/>
            <a:endCxn id="33" idx="1"/>
          </p:cNvCxnSpPr>
          <p:nvPr/>
        </p:nvCxnSpPr>
        <p:spPr>
          <a:xfrm>
            <a:off x="3325809" y="3484645"/>
            <a:ext cx="1217892" cy="805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타원 39"/>
          <p:cNvSpPr/>
          <p:nvPr/>
        </p:nvSpPr>
        <p:spPr>
          <a:xfrm>
            <a:off x="232961" y="1830870"/>
            <a:ext cx="628995" cy="6306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1016059" y="1135940"/>
            <a:ext cx="300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Insert Buffer</a:t>
            </a:r>
            <a:endParaRPr lang="ko-KR" alt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011731" y="1870139"/>
            <a:ext cx="300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Delete Buffer</a:t>
            </a:r>
            <a:endParaRPr lang="ko-KR" altLang="en-US" sz="2400" dirty="0"/>
          </a:p>
        </p:txBody>
      </p:sp>
      <p:sp>
        <p:nvSpPr>
          <p:cNvPr id="44" name="타원 43"/>
          <p:cNvSpPr/>
          <p:nvPr/>
        </p:nvSpPr>
        <p:spPr>
          <a:xfrm>
            <a:off x="10531821" y="4205270"/>
            <a:ext cx="628995" cy="6306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" name="직선 화살표 연결선 44"/>
          <p:cNvCxnSpPr/>
          <p:nvPr/>
        </p:nvCxnSpPr>
        <p:spPr>
          <a:xfrm flipH="1">
            <a:off x="7314349" y="3491832"/>
            <a:ext cx="813122" cy="763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endCxn id="44" idx="1"/>
          </p:cNvCxnSpPr>
          <p:nvPr/>
        </p:nvCxnSpPr>
        <p:spPr>
          <a:xfrm>
            <a:off x="9406043" y="3491832"/>
            <a:ext cx="1217892" cy="805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타원 46"/>
          <p:cNvSpPr/>
          <p:nvPr/>
        </p:nvSpPr>
        <p:spPr>
          <a:xfrm>
            <a:off x="6833611" y="4202589"/>
            <a:ext cx="628995" cy="63062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231444" y="1060121"/>
            <a:ext cx="628995" cy="63062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49219" y="582587"/>
            <a:ext cx="9980656" cy="47418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Pro Semibold" panose="020B0702040504020203" pitchFamily="34" charset="0"/>
                <a:ea typeface="+mj-ea"/>
                <a:cs typeface="+mj-cs"/>
              </a:defRPr>
            </a:lvl1pPr>
          </a:lstStyle>
          <a:p>
            <a:r>
              <a:rPr lang="ko-KR" altLang="en-US" sz="8000" dirty="0" smtClean="0">
                <a:solidFill>
                  <a:schemeClr val="bg1"/>
                </a:solidFill>
              </a:rPr>
              <a:t>쉬어가는 코너</a:t>
            </a:r>
            <a:endParaRPr lang="ko-KR" alt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영어공부 이렇게 하진 않았을까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4" name="[mix]좋은책 신사고 우공비 CF 집합편 15초(2008. 11. 15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2330" y="1104899"/>
            <a:ext cx="7141779" cy="535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0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지겨운 영어공부 어떻게 할까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5663" y="1096371"/>
            <a:ext cx="11393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200" dirty="0" smtClean="0"/>
              <a:t>결론</a:t>
            </a:r>
            <a:r>
              <a:rPr lang="en-US" altLang="ko-KR" sz="3200" dirty="0" smtClean="0"/>
              <a:t>: </a:t>
            </a:r>
            <a:r>
              <a:rPr lang="ko-KR" altLang="en-US" sz="3200" dirty="0" smtClean="0"/>
              <a:t>읽기</a:t>
            </a:r>
            <a:endParaRPr lang="en-US" altLang="ko-KR" sz="3200" dirty="0" smtClean="0"/>
          </a:p>
          <a:p>
            <a:pPr marL="457200" indent="-457200">
              <a:buFontTx/>
              <a:buChar char="-"/>
            </a:pPr>
            <a:r>
              <a:rPr lang="ko-KR" altLang="en-US" sz="3200" dirty="0" smtClean="0"/>
              <a:t>읽어서 이해가 안 되는 문장은 절</a:t>
            </a:r>
            <a:r>
              <a:rPr lang="en-US" altLang="ko-KR" sz="3200" dirty="0" smtClean="0"/>
              <a:t>~~</a:t>
            </a:r>
            <a:r>
              <a:rPr lang="ko-KR" altLang="en-US" sz="3200" dirty="0" smtClean="0"/>
              <a:t>대로 들리지 않는다</a:t>
            </a:r>
            <a:r>
              <a:rPr lang="en-US" altLang="ko-KR" sz="320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ko-KR" altLang="en-US" sz="3200" dirty="0"/>
              <a:t>읽어서 이해가 안 </a:t>
            </a:r>
            <a:r>
              <a:rPr lang="ko-KR" altLang="en-US" sz="3200" dirty="0" smtClean="0"/>
              <a:t>되는 문장은 쓰지도 못한다</a:t>
            </a:r>
            <a:r>
              <a:rPr lang="en-US" altLang="ko-KR" sz="320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ko-KR" altLang="en-US" sz="3200" dirty="0" smtClean="0"/>
              <a:t>말하는 속도보다 느리게 읽는 경우도 마찬가지</a:t>
            </a:r>
            <a:endParaRPr lang="en-US" altLang="ko-KR" sz="3200" dirty="0" smtClean="0"/>
          </a:p>
          <a:p>
            <a:pPr marL="457200" indent="-457200">
              <a:buFontTx/>
              <a:buChar char="-"/>
            </a:pPr>
            <a:r>
              <a:rPr lang="ko-KR" altLang="en-US" sz="3200" dirty="0" err="1" smtClean="0"/>
              <a:t>챕터북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부터</a:t>
            </a:r>
            <a:r>
              <a:rPr lang="ko-KR" altLang="en-US" sz="3200" dirty="0" smtClean="0"/>
              <a:t> 시작하시죠</a:t>
            </a:r>
            <a:r>
              <a:rPr lang="en-US" altLang="ko-KR" sz="3200" dirty="0" smtClean="0"/>
              <a:t>.(</a:t>
            </a:r>
            <a:r>
              <a:rPr lang="ko-KR" altLang="en-US" sz="3200" dirty="0" smtClean="0"/>
              <a:t>하루에 </a:t>
            </a:r>
            <a:r>
              <a:rPr lang="ko-KR" altLang="en-US" sz="3200" dirty="0" err="1" smtClean="0"/>
              <a:t>챕터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2</a:t>
            </a:r>
            <a:r>
              <a:rPr lang="ko-KR" altLang="en-US" sz="3200" dirty="0" smtClean="0"/>
              <a:t>개씩</a:t>
            </a:r>
            <a:r>
              <a:rPr lang="en-US" altLang="ko-KR" sz="3200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ko-KR" altLang="en-US" sz="3200" dirty="0" smtClean="0"/>
              <a:t>추천 드리는 원서</a:t>
            </a:r>
            <a:endParaRPr lang="en-US" altLang="ko-KR" sz="3200" dirty="0" smtClean="0"/>
          </a:p>
          <a:p>
            <a:pPr marL="914400" lvl="1" indent="-457200">
              <a:buFontTx/>
              <a:buChar char="-"/>
            </a:pPr>
            <a:r>
              <a:rPr lang="en-US" altLang="ko-KR" sz="3200" dirty="0"/>
              <a:t>Magic Tree House 1 ~ 28</a:t>
            </a:r>
          </a:p>
          <a:p>
            <a:pPr marL="914400" lvl="1" indent="-457200">
              <a:buFontTx/>
              <a:buChar char="-"/>
            </a:pPr>
            <a:r>
              <a:rPr lang="en-US" altLang="ko-KR" sz="3200" dirty="0"/>
              <a:t>Marvin </a:t>
            </a:r>
            <a:r>
              <a:rPr lang="en-US" altLang="ko-KR" sz="3200" dirty="0" err="1"/>
              <a:t>Redpost</a:t>
            </a:r>
            <a:r>
              <a:rPr lang="en-US" altLang="ko-KR" sz="3200" dirty="0"/>
              <a:t> 1 ~ 8</a:t>
            </a:r>
          </a:p>
          <a:p>
            <a:pPr marL="914400" lvl="1" indent="-457200">
              <a:buFontTx/>
              <a:buChar char="-"/>
            </a:pPr>
            <a:r>
              <a:rPr lang="en-US" altLang="ko-KR" sz="3200" dirty="0"/>
              <a:t>A to Z Mystery 1 ~ </a:t>
            </a:r>
            <a:r>
              <a:rPr lang="en-US" altLang="ko-KR" sz="3200" dirty="0" smtClean="0"/>
              <a:t>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663" y="4732950"/>
            <a:ext cx="11393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3878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30168" y="430188"/>
            <a:ext cx="10590257" cy="55134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Pro Semibold" panose="020B0702040504020203" pitchFamily="34" charset="0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solidFill>
                  <a:schemeClr val="bg1"/>
                </a:solidFill>
              </a:rPr>
              <a:t>목차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-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SQL Server Storage 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    · </a:t>
            </a:r>
            <a:r>
              <a:rPr lang="en-US" altLang="ko-KR" dirty="0" err="1" smtClean="0">
                <a:solidFill>
                  <a:schemeClr val="bg1"/>
                </a:solidFill>
              </a:rPr>
              <a:t>Datafile</a:t>
            </a:r>
            <a:r>
              <a:rPr lang="en-US" altLang="ko-KR" dirty="0" smtClean="0">
                <a:solidFill>
                  <a:schemeClr val="bg1"/>
                </a:solidFill>
              </a:rPr>
              <a:t>(MDF), </a:t>
            </a:r>
            <a:r>
              <a:rPr lang="en-US" altLang="ko-KR" dirty="0">
                <a:solidFill>
                  <a:schemeClr val="bg1"/>
                </a:solidFill>
              </a:rPr>
              <a:t>Extent, </a:t>
            </a:r>
            <a:r>
              <a:rPr lang="en-US" altLang="ko-KR" dirty="0" smtClean="0">
                <a:solidFill>
                  <a:schemeClr val="bg1"/>
                </a:solidFill>
              </a:rPr>
              <a:t>Page</a:t>
            </a:r>
            <a:endParaRPr lang="en-US" altLang="ko-KR" dirty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altLang="ko-KR" dirty="0" smtClean="0">
                <a:solidFill>
                  <a:schemeClr val="bg1"/>
                </a:solidFill>
              </a:rPr>
              <a:t>Extent </a:t>
            </a:r>
            <a:r>
              <a:rPr lang="ko-KR" altLang="en-US" dirty="0" smtClean="0">
                <a:solidFill>
                  <a:schemeClr val="bg1"/>
                </a:solidFill>
              </a:rPr>
              <a:t>관리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altLang="ko-KR" dirty="0" smtClean="0">
                <a:solidFill>
                  <a:schemeClr val="bg1"/>
                </a:solidFill>
              </a:rPr>
              <a:t>IAM, Table Or Index Scan </a:t>
            </a:r>
            <a:r>
              <a:rPr lang="ko-KR" altLang="en-US" dirty="0" smtClean="0">
                <a:solidFill>
                  <a:schemeClr val="bg1"/>
                </a:solidFill>
              </a:rPr>
              <a:t>방법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- Balanced Tree vs Fractal Tree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- </a:t>
            </a:r>
            <a:r>
              <a:rPr lang="en-US" altLang="ko-KR" dirty="0" smtClean="0">
                <a:solidFill>
                  <a:schemeClr val="bg1"/>
                </a:solidFill>
              </a:rPr>
              <a:t>LDF, </a:t>
            </a:r>
            <a:r>
              <a:rPr lang="en-US" altLang="ko-KR" dirty="0">
                <a:solidFill>
                  <a:schemeClr val="bg1"/>
                </a:solidFill>
              </a:rPr>
              <a:t>SQL Server Backup, </a:t>
            </a:r>
            <a:r>
              <a:rPr lang="en-US" altLang="ko-KR" dirty="0" smtClean="0">
                <a:solidFill>
                  <a:schemeClr val="bg1"/>
                </a:solidFill>
              </a:rPr>
              <a:t>BCM</a:t>
            </a:r>
            <a:r>
              <a:rPr lang="en-US" altLang="ko-KR" dirty="0">
                <a:solidFill>
                  <a:schemeClr val="bg1"/>
                </a:solidFill>
              </a:rPr>
              <a:t>, DCM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- Query </a:t>
            </a:r>
            <a:r>
              <a:rPr lang="en-US" altLang="ko-KR" dirty="0">
                <a:solidFill>
                  <a:schemeClr val="bg1"/>
                </a:solidFill>
              </a:rPr>
              <a:t>Internal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    · </a:t>
            </a:r>
            <a:r>
              <a:rPr lang="en-US" altLang="ko-KR" dirty="0" err="1" smtClean="0">
                <a:solidFill>
                  <a:schemeClr val="bg1"/>
                </a:solidFill>
              </a:rPr>
              <a:t>CheckPoint</a:t>
            </a:r>
            <a:r>
              <a:rPr lang="en-US" altLang="ko-KR" dirty="0" smtClean="0">
                <a:solidFill>
                  <a:schemeClr val="bg1"/>
                </a:solidFill>
              </a:rPr>
              <a:t>, Lazy </a:t>
            </a:r>
            <a:r>
              <a:rPr lang="en-US" altLang="ko-KR" dirty="0">
                <a:solidFill>
                  <a:schemeClr val="bg1"/>
                </a:solidFill>
              </a:rPr>
              <a:t>Writer</a:t>
            </a: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0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97"/>
    </mc:Choice>
    <mc:Fallback xmlns="">
      <p:transition spd="slow" advTm="46697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49219" y="582587"/>
            <a:ext cx="9980656" cy="47418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Pro Semibold" panose="020B0702040504020203" pitchFamily="34" charset="0"/>
                <a:ea typeface="+mj-ea"/>
                <a:cs typeface="+mj-cs"/>
              </a:defRPr>
            </a:lvl1pPr>
          </a:lstStyle>
          <a:p>
            <a:r>
              <a:rPr lang="en-US" altLang="ko-KR" sz="8000" dirty="0" smtClean="0">
                <a:solidFill>
                  <a:schemeClr val="bg1"/>
                </a:solidFill>
              </a:rPr>
              <a:t>LDF</a:t>
            </a:r>
          </a:p>
          <a:p>
            <a:r>
              <a:rPr lang="en-US" altLang="ko-KR" sz="8000" dirty="0" smtClean="0">
                <a:solidFill>
                  <a:schemeClr val="bg1"/>
                </a:solidFill>
              </a:rPr>
              <a:t>SQL Server Backup</a:t>
            </a:r>
          </a:p>
          <a:p>
            <a:r>
              <a:rPr lang="en-US" altLang="ko-KR" sz="8000" dirty="0" smtClean="0">
                <a:solidFill>
                  <a:schemeClr val="bg1"/>
                </a:solidFill>
              </a:rPr>
              <a:t>BCM</a:t>
            </a:r>
          </a:p>
          <a:p>
            <a:r>
              <a:rPr lang="en-US" altLang="ko-KR" sz="8000" dirty="0" smtClean="0">
                <a:solidFill>
                  <a:schemeClr val="bg1"/>
                </a:solidFill>
              </a:rPr>
              <a:t>DCM</a:t>
            </a:r>
            <a:endParaRPr lang="ko-KR" alt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LDF – VLF(Virtual Log File)</a:t>
            </a:r>
            <a:endParaRPr lang="ko-KR" altLang="en-US" dirty="0"/>
          </a:p>
        </p:txBody>
      </p:sp>
      <p:sp>
        <p:nvSpPr>
          <p:cNvPr id="3" name="정육면체 2"/>
          <p:cNvSpPr/>
          <p:nvPr/>
        </p:nvSpPr>
        <p:spPr>
          <a:xfrm>
            <a:off x="457199" y="1415845"/>
            <a:ext cx="833284" cy="803787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정육면체 24"/>
          <p:cNvSpPr/>
          <p:nvPr/>
        </p:nvSpPr>
        <p:spPr>
          <a:xfrm>
            <a:off x="1088921" y="1415844"/>
            <a:ext cx="833284" cy="803787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정육면체 25"/>
          <p:cNvSpPr/>
          <p:nvPr/>
        </p:nvSpPr>
        <p:spPr>
          <a:xfrm>
            <a:off x="1723102" y="1415845"/>
            <a:ext cx="833284" cy="803787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정육면체 26"/>
          <p:cNvSpPr/>
          <p:nvPr/>
        </p:nvSpPr>
        <p:spPr>
          <a:xfrm>
            <a:off x="2362198" y="1415844"/>
            <a:ext cx="833284" cy="803787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정육면체 27"/>
          <p:cNvSpPr/>
          <p:nvPr/>
        </p:nvSpPr>
        <p:spPr>
          <a:xfrm>
            <a:off x="2996379" y="1415845"/>
            <a:ext cx="833284" cy="803787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정육면체 28"/>
          <p:cNvSpPr/>
          <p:nvPr/>
        </p:nvSpPr>
        <p:spPr>
          <a:xfrm>
            <a:off x="3628101" y="1415844"/>
            <a:ext cx="833284" cy="803787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정육면체 29"/>
          <p:cNvSpPr/>
          <p:nvPr/>
        </p:nvSpPr>
        <p:spPr>
          <a:xfrm>
            <a:off x="4262282" y="1415845"/>
            <a:ext cx="833284" cy="803787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정육면체 30"/>
          <p:cNvSpPr/>
          <p:nvPr/>
        </p:nvSpPr>
        <p:spPr>
          <a:xfrm>
            <a:off x="4886630" y="1415844"/>
            <a:ext cx="833284" cy="803787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정육면체 39"/>
          <p:cNvSpPr/>
          <p:nvPr/>
        </p:nvSpPr>
        <p:spPr>
          <a:xfrm>
            <a:off x="457199" y="1415843"/>
            <a:ext cx="833284" cy="803787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정육면체 40"/>
          <p:cNvSpPr/>
          <p:nvPr/>
        </p:nvSpPr>
        <p:spPr>
          <a:xfrm>
            <a:off x="1081547" y="1417070"/>
            <a:ext cx="833284" cy="803787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정육면체 41"/>
          <p:cNvSpPr/>
          <p:nvPr/>
        </p:nvSpPr>
        <p:spPr>
          <a:xfrm>
            <a:off x="1715728" y="1418293"/>
            <a:ext cx="833284" cy="803787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정육면체 42"/>
          <p:cNvSpPr/>
          <p:nvPr/>
        </p:nvSpPr>
        <p:spPr>
          <a:xfrm>
            <a:off x="2354824" y="1418294"/>
            <a:ext cx="833284" cy="803787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정육면체 43"/>
          <p:cNvSpPr/>
          <p:nvPr/>
        </p:nvSpPr>
        <p:spPr>
          <a:xfrm>
            <a:off x="2989005" y="1418295"/>
            <a:ext cx="833284" cy="803787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정육면체 44"/>
          <p:cNvSpPr/>
          <p:nvPr/>
        </p:nvSpPr>
        <p:spPr>
          <a:xfrm>
            <a:off x="3620727" y="1418294"/>
            <a:ext cx="833284" cy="803787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정육면체 45"/>
          <p:cNvSpPr/>
          <p:nvPr/>
        </p:nvSpPr>
        <p:spPr>
          <a:xfrm>
            <a:off x="4254908" y="1418295"/>
            <a:ext cx="833284" cy="803787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2542864" y="2681823"/>
            <a:ext cx="4630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Transaction Log Backup</a:t>
            </a:r>
            <a:endParaRPr lang="ko-KR" altLang="en-US" sz="3200" dirty="0"/>
          </a:p>
        </p:txBody>
      </p:sp>
      <p:sp>
        <p:nvSpPr>
          <p:cNvPr id="4" name="아래쪽 화살표 3"/>
          <p:cNvSpPr/>
          <p:nvPr/>
        </p:nvSpPr>
        <p:spPr>
          <a:xfrm>
            <a:off x="4262282" y="2278689"/>
            <a:ext cx="634180" cy="501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정육면체 49"/>
          <p:cNvSpPr/>
          <p:nvPr/>
        </p:nvSpPr>
        <p:spPr>
          <a:xfrm>
            <a:off x="5518352" y="1415841"/>
            <a:ext cx="833284" cy="803787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정육면체 48"/>
          <p:cNvSpPr/>
          <p:nvPr/>
        </p:nvSpPr>
        <p:spPr>
          <a:xfrm>
            <a:off x="4879256" y="1415841"/>
            <a:ext cx="833284" cy="803787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정육면체 50"/>
          <p:cNvSpPr/>
          <p:nvPr/>
        </p:nvSpPr>
        <p:spPr>
          <a:xfrm>
            <a:off x="5510978" y="1415837"/>
            <a:ext cx="833284" cy="803787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7489717" y="1525342"/>
            <a:ext cx="365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초기화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대기 발생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5" name="오른쪽 화살표 4"/>
          <p:cNvSpPr/>
          <p:nvPr/>
        </p:nvSpPr>
        <p:spPr>
          <a:xfrm>
            <a:off x="6545820" y="1564426"/>
            <a:ext cx="811161" cy="545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7489717" y="2283768"/>
            <a:ext cx="4441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무한정 커질 수 있다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543228" y="3617753"/>
            <a:ext cx="4441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LDF </a:t>
            </a:r>
            <a:r>
              <a:rPr lang="ko-KR" altLang="en-US" sz="3200" dirty="0" smtClean="0"/>
              <a:t>사이즈 줄이기</a:t>
            </a:r>
            <a:endParaRPr lang="ko-KR" alt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177044" y="5610027"/>
            <a:ext cx="4630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Transaction Log Backup</a:t>
            </a:r>
            <a:endParaRPr lang="ko-KR" altLang="en-US" sz="3200" dirty="0"/>
          </a:p>
        </p:txBody>
      </p:sp>
      <p:sp>
        <p:nvSpPr>
          <p:cNvPr id="67" name="아래쪽 화살표 66"/>
          <p:cNvSpPr/>
          <p:nvPr/>
        </p:nvSpPr>
        <p:spPr>
          <a:xfrm>
            <a:off x="4896462" y="5206893"/>
            <a:ext cx="634180" cy="501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정육면체 67"/>
          <p:cNvSpPr/>
          <p:nvPr/>
        </p:nvSpPr>
        <p:spPr>
          <a:xfrm>
            <a:off x="457199" y="4302821"/>
            <a:ext cx="833284" cy="803787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정육면체 68"/>
          <p:cNvSpPr/>
          <p:nvPr/>
        </p:nvSpPr>
        <p:spPr>
          <a:xfrm>
            <a:off x="1088921" y="4302820"/>
            <a:ext cx="833284" cy="803787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정육면체 69"/>
          <p:cNvSpPr/>
          <p:nvPr/>
        </p:nvSpPr>
        <p:spPr>
          <a:xfrm>
            <a:off x="1723102" y="4302821"/>
            <a:ext cx="833284" cy="803787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정육면체 71"/>
          <p:cNvSpPr/>
          <p:nvPr/>
        </p:nvSpPr>
        <p:spPr>
          <a:xfrm>
            <a:off x="2996379" y="4302821"/>
            <a:ext cx="833284" cy="803787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정육면체 72"/>
          <p:cNvSpPr/>
          <p:nvPr/>
        </p:nvSpPr>
        <p:spPr>
          <a:xfrm>
            <a:off x="3628101" y="4302820"/>
            <a:ext cx="833284" cy="803787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정육면체 73"/>
          <p:cNvSpPr/>
          <p:nvPr/>
        </p:nvSpPr>
        <p:spPr>
          <a:xfrm>
            <a:off x="4262282" y="4302821"/>
            <a:ext cx="833284" cy="803787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정육면체 74"/>
          <p:cNvSpPr/>
          <p:nvPr/>
        </p:nvSpPr>
        <p:spPr>
          <a:xfrm>
            <a:off x="4886630" y="4302820"/>
            <a:ext cx="833284" cy="803787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정육면체 75"/>
          <p:cNvSpPr/>
          <p:nvPr/>
        </p:nvSpPr>
        <p:spPr>
          <a:xfrm>
            <a:off x="457199" y="4310193"/>
            <a:ext cx="833284" cy="803787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정육면체 76"/>
          <p:cNvSpPr/>
          <p:nvPr/>
        </p:nvSpPr>
        <p:spPr>
          <a:xfrm>
            <a:off x="1081547" y="4304046"/>
            <a:ext cx="833284" cy="803787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정육면체 77"/>
          <p:cNvSpPr/>
          <p:nvPr/>
        </p:nvSpPr>
        <p:spPr>
          <a:xfrm>
            <a:off x="1715728" y="4305269"/>
            <a:ext cx="833284" cy="803787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정육면체 79"/>
          <p:cNvSpPr/>
          <p:nvPr/>
        </p:nvSpPr>
        <p:spPr>
          <a:xfrm>
            <a:off x="2989005" y="4305271"/>
            <a:ext cx="833284" cy="803787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정육면체 80"/>
          <p:cNvSpPr/>
          <p:nvPr/>
        </p:nvSpPr>
        <p:spPr>
          <a:xfrm>
            <a:off x="3620727" y="4305270"/>
            <a:ext cx="833284" cy="803787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정육면체 81"/>
          <p:cNvSpPr/>
          <p:nvPr/>
        </p:nvSpPr>
        <p:spPr>
          <a:xfrm>
            <a:off x="4254908" y="4305271"/>
            <a:ext cx="833284" cy="803787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정육면체 83"/>
          <p:cNvSpPr/>
          <p:nvPr/>
        </p:nvSpPr>
        <p:spPr>
          <a:xfrm>
            <a:off x="4879256" y="4302817"/>
            <a:ext cx="833284" cy="803787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TextBox 85"/>
          <p:cNvSpPr txBox="1"/>
          <p:nvPr/>
        </p:nvSpPr>
        <p:spPr>
          <a:xfrm>
            <a:off x="2519510" y="4411256"/>
            <a:ext cx="44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~</a:t>
            </a:r>
            <a:endParaRPr lang="ko-KR" altLang="en-US" sz="3200" dirty="0"/>
          </a:p>
        </p:txBody>
      </p:sp>
      <p:sp>
        <p:nvSpPr>
          <p:cNvPr id="87" name="TextBox 86"/>
          <p:cNvSpPr txBox="1"/>
          <p:nvPr/>
        </p:nvSpPr>
        <p:spPr>
          <a:xfrm>
            <a:off x="265469" y="5630959"/>
            <a:ext cx="4630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Transaction Log Backup</a:t>
            </a:r>
            <a:endParaRPr lang="ko-KR" altLang="en-US" sz="3200" dirty="0"/>
          </a:p>
        </p:txBody>
      </p:sp>
      <p:sp>
        <p:nvSpPr>
          <p:cNvPr id="88" name="아래쪽 화살표 87"/>
          <p:cNvSpPr/>
          <p:nvPr/>
        </p:nvSpPr>
        <p:spPr>
          <a:xfrm>
            <a:off x="457199" y="5206892"/>
            <a:ext cx="634180" cy="501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7074308" y="4310256"/>
            <a:ext cx="4687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LDF </a:t>
            </a:r>
            <a:r>
              <a:rPr lang="ko-KR" altLang="en-US" sz="3200" dirty="0" smtClean="0"/>
              <a:t>사이즈 축소</a:t>
            </a:r>
            <a:endParaRPr lang="en-US" altLang="ko-KR" sz="3200" dirty="0" smtClean="0"/>
          </a:p>
          <a:p>
            <a:r>
              <a:rPr lang="en-US" altLang="ko-KR" sz="3200" dirty="0" smtClean="0"/>
              <a:t>DBCC SHRINKFILE</a:t>
            </a:r>
            <a:endParaRPr lang="ko-KR" altLang="en-US" sz="3200" dirty="0"/>
          </a:p>
        </p:txBody>
      </p:sp>
      <p:sp>
        <p:nvSpPr>
          <p:cNvPr id="90" name="오른쪽 화살표 89"/>
          <p:cNvSpPr/>
          <p:nvPr/>
        </p:nvSpPr>
        <p:spPr>
          <a:xfrm>
            <a:off x="6130411" y="4349340"/>
            <a:ext cx="811161" cy="545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93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8" grpId="0"/>
      <p:bldP spid="48" grpId="1"/>
      <p:bldP spid="4" grpId="0" animBg="1"/>
      <p:bldP spid="4" grpId="1" animBg="1"/>
      <p:bldP spid="50" grpId="0" animBg="1"/>
      <p:bldP spid="49" grpId="0" animBg="1"/>
      <p:bldP spid="51" grpId="0" animBg="1"/>
      <p:bldP spid="52" grpId="0"/>
      <p:bldP spid="5" grpId="0" animBg="1"/>
      <p:bldP spid="54" grpId="0"/>
      <p:bldP spid="65" grpId="0"/>
      <p:bldP spid="66" grpId="0"/>
      <p:bldP spid="66" grpId="1"/>
      <p:bldP spid="67" grpId="0" animBg="1"/>
      <p:bldP spid="67" grpId="1" animBg="1"/>
      <p:bldP spid="68" grpId="0" animBg="1"/>
      <p:bldP spid="69" grpId="0" animBg="1"/>
      <p:bldP spid="70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6" grpId="2" animBg="1"/>
      <p:bldP spid="77" grpId="0" animBg="1"/>
      <p:bldP spid="77" grpId="1" animBg="1"/>
      <p:bldP spid="78" grpId="0" animBg="1"/>
      <p:bldP spid="78" grpId="1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84" grpId="0" animBg="1"/>
      <p:bldP spid="84" grpId="1" animBg="1"/>
      <p:bldP spid="84" grpId="2" animBg="1"/>
      <p:bldP spid="86" grpId="0"/>
      <p:bldP spid="86" grpId="1"/>
      <p:bldP spid="87" grpId="0"/>
      <p:bldP spid="88" grpId="0" animBg="1"/>
      <p:bldP spid="89" grpId="0"/>
      <p:bldP spid="9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VLF </a:t>
            </a:r>
            <a:r>
              <a:rPr lang="ko-KR" altLang="en-US" dirty="0" smtClean="0"/>
              <a:t>사용현황 조회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5663" y="1096371"/>
            <a:ext cx="8587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DBCC </a:t>
            </a:r>
            <a:r>
              <a:rPr lang="en-US" altLang="ko-KR" sz="3200" dirty="0" smtClean="0"/>
              <a:t>LOGINFO  </a:t>
            </a:r>
            <a:endParaRPr lang="ko-KR" altLang="en-US" sz="32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3" y="1792916"/>
            <a:ext cx="6311080" cy="4359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6080" y="2010601"/>
            <a:ext cx="4687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Q) LDF </a:t>
            </a:r>
            <a:r>
              <a:rPr lang="ko-KR" altLang="en-US" sz="3200" dirty="0" smtClean="0"/>
              <a:t>파일이 여러 개면 어떻게 될까</a:t>
            </a:r>
            <a:r>
              <a:rPr lang="en-US" altLang="ko-KR" sz="3200" dirty="0" smtClean="0"/>
              <a:t>?</a:t>
            </a:r>
            <a:endParaRPr lang="ko-KR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126502" y="3254286"/>
            <a:ext cx="4657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성능상 이점이 전혀 없다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973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SQL Server Backup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5385" y="1111121"/>
            <a:ext cx="11389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ko-KR" sz="3200" dirty="0" smtClean="0"/>
              <a:t>Full Backups</a:t>
            </a:r>
          </a:p>
          <a:p>
            <a:pPr marL="457200" indent="-457200">
              <a:buFontTx/>
              <a:buChar char="-"/>
            </a:pPr>
            <a:r>
              <a:rPr lang="en-US" altLang="ko-KR" sz="3200" dirty="0" smtClean="0"/>
              <a:t>Transaction Log Backups</a:t>
            </a:r>
          </a:p>
          <a:p>
            <a:pPr marL="457200" indent="-457200">
              <a:buFontTx/>
              <a:buChar char="-"/>
            </a:pPr>
            <a:r>
              <a:rPr lang="en-US" altLang="ko-KR" sz="3200" dirty="0"/>
              <a:t>Differential </a:t>
            </a:r>
            <a:r>
              <a:rPr lang="en-US" altLang="ko-KR" sz="3200" dirty="0" smtClean="0"/>
              <a:t>Backups</a:t>
            </a:r>
          </a:p>
          <a:p>
            <a:pPr marL="457200" indent="-457200">
              <a:buFontTx/>
              <a:buChar char="-"/>
            </a:pPr>
            <a:r>
              <a:rPr lang="en-US" altLang="ko-KR" sz="3200" dirty="0">
                <a:solidFill>
                  <a:schemeClr val="bg1">
                    <a:lumMod val="75000"/>
                  </a:schemeClr>
                </a:solidFill>
              </a:rPr>
              <a:t>Partial </a:t>
            </a:r>
            <a:r>
              <a:rPr lang="en-US" altLang="ko-KR" sz="3200" dirty="0" smtClean="0">
                <a:solidFill>
                  <a:schemeClr val="bg1">
                    <a:lumMod val="75000"/>
                  </a:schemeClr>
                </a:solidFill>
              </a:rPr>
              <a:t>Backups</a:t>
            </a:r>
          </a:p>
          <a:p>
            <a:pPr marL="457200" indent="-457200">
              <a:buFontTx/>
              <a:buChar char="-"/>
            </a:pPr>
            <a:r>
              <a:rPr lang="en-US" altLang="ko-KR" sz="3200" dirty="0">
                <a:solidFill>
                  <a:schemeClr val="bg1">
                    <a:lumMod val="75000"/>
                  </a:schemeClr>
                </a:solidFill>
              </a:rPr>
              <a:t>Backing Up Read-Only Databases</a:t>
            </a:r>
            <a:endParaRPr lang="en-US" altLang="ko-KR" sz="3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07776" y="4107750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Full</a:t>
            </a:r>
          </a:p>
          <a:p>
            <a:pPr algn="ctr"/>
            <a:r>
              <a:rPr lang="en-US" altLang="ko-KR" dirty="0" smtClean="0"/>
              <a:t>Backups</a:t>
            </a:r>
          </a:p>
          <a:p>
            <a:pPr algn="ctr"/>
            <a:r>
              <a:rPr lang="en-US" altLang="ko-KR" dirty="0" smtClean="0"/>
              <a:t>Start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1586348" y="4107750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Full</a:t>
            </a:r>
          </a:p>
          <a:p>
            <a:pPr algn="ctr"/>
            <a:r>
              <a:rPr lang="en-US" altLang="ko-KR" dirty="0" smtClean="0"/>
              <a:t>Backups</a:t>
            </a:r>
          </a:p>
          <a:p>
            <a:pPr algn="ctr"/>
            <a:r>
              <a:rPr lang="en-US" altLang="ko-KR" dirty="0" smtClean="0"/>
              <a:t>End</a:t>
            </a:r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2864920" y="4107750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Tran</a:t>
            </a:r>
          </a:p>
          <a:p>
            <a:pPr algn="ctr"/>
            <a:r>
              <a:rPr lang="en-US" altLang="ko-KR" dirty="0" err="1" smtClean="0"/>
              <a:t>saction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Log Backups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4143492" y="4107749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Tran</a:t>
            </a:r>
          </a:p>
          <a:p>
            <a:pPr algn="ctr"/>
            <a:r>
              <a:rPr lang="en-US" altLang="ko-KR" dirty="0" err="1" smtClean="0"/>
              <a:t>saction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Log Backups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5422064" y="4107749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Dfferential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Backups</a:t>
            </a:r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>
          <a:xfrm>
            <a:off x="6700636" y="4107749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Tran</a:t>
            </a:r>
          </a:p>
          <a:p>
            <a:pPr algn="ctr"/>
            <a:r>
              <a:rPr lang="en-US" altLang="ko-KR" dirty="0" err="1" smtClean="0"/>
              <a:t>saction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Log Backups</a:t>
            </a:r>
            <a:endParaRPr lang="ko-KR" altLang="en-US" dirty="0"/>
          </a:p>
        </p:txBody>
      </p:sp>
      <p:sp>
        <p:nvSpPr>
          <p:cNvPr id="34" name="직사각형 33"/>
          <p:cNvSpPr/>
          <p:nvPr/>
        </p:nvSpPr>
        <p:spPr>
          <a:xfrm>
            <a:off x="7979208" y="4107748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Tran</a:t>
            </a:r>
          </a:p>
          <a:p>
            <a:pPr algn="ctr"/>
            <a:r>
              <a:rPr lang="en-US" altLang="ko-KR" dirty="0" err="1" smtClean="0"/>
              <a:t>saction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Log Backups</a:t>
            </a:r>
            <a:endParaRPr lang="ko-KR" altLang="en-US" dirty="0"/>
          </a:p>
        </p:txBody>
      </p:sp>
      <p:sp>
        <p:nvSpPr>
          <p:cNvPr id="35" name="직사각형 34"/>
          <p:cNvSpPr/>
          <p:nvPr/>
        </p:nvSpPr>
        <p:spPr>
          <a:xfrm>
            <a:off x="9257780" y="4107748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Dfferential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Backups</a:t>
            </a:r>
            <a:endParaRPr lang="ko-KR" altLang="en-US" dirty="0"/>
          </a:p>
        </p:txBody>
      </p:sp>
      <p:sp>
        <p:nvSpPr>
          <p:cNvPr id="5" name="위쪽 화살표 4"/>
          <p:cNvSpPr/>
          <p:nvPr/>
        </p:nvSpPr>
        <p:spPr>
          <a:xfrm>
            <a:off x="6964375" y="5389639"/>
            <a:ext cx="751094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6" name="위쪽 화살표 35"/>
          <p:cNvSpPr/>
          <p:nvPr/>
        </p:nvSpPr>
        <p:spPr>
          <a:xfrm>
            <a:off x="465603" y="5389639"/>
            <a:ext cx="751094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4715" y="3522972"/>
            <a:ext cx="10291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>
                    <a:lumMod val="75000"/>
                  </a:schemeClr>
                </a:solidFill>
              </a:rPr>
              <a:t>       </a:t>
            </a:r>
            <a:r>
              <a:rPr lang="ko-KR" altLang="en-US" sz="3200" b="1" dirty="0" smtClean="0"/>
              <a:t>①           ②      ③       ④     ⑤       ⑥      ⑦</a:t>
            </a:r>
            <a:endParaRPr lang="en-US" altLang="ko-KR" sz="32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457364" y="6227378"/>
            <a:ext cx="4327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ko-KR" altLang="en-US" sz="3200" b="1" dirty="0" smtClean="0"/>
              <a:t>① </a:t>
            </a:r>
            <a:r>
              <a:rPr lang="en-US" altLang="ko-KR" sz="3200" b="1" dirty="0" smtClean="0"/>
              <a:t>+ </a:t>
            </a:r>
            <a:r>
              <a:rPr lang="ko-KR" altLang="en-US" sz="3200" b="1" dirty="0"/>
              <a:t>② </a:t>
            </a:r>
            <a:r>
              <a:rPr lang="en-US" altLang="ko-KR" sz="3200" b="1" dirty="0" smtClean="0"/>
              <a:t>+ </a:t>
            </a:r>
            <a:r>
              <a:rPr lang="ko-KR" altLang="en-US" sz="3200" b="1" dirty="0" smtClean="0"/>
              <a:t>③ </a:t>
            </a:r>
            <a:r>
              <a:rPr lang="en-US" altLang="ko-KR" sz="3200" b="1" dirty="0" smtClean="0"/>
              <a:t>+ </a:t>
            </a:r>
            <a:r>
              <a:rPr lang="ko-KR" altLang="en-US" sz="3200" b="1" dirty="0" smtClean="0"/>
              <a:t>⑤</a:t>
            </a:r>
            <a:endParaRPr lang="en-US" altLang="ko-KR" sz="32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457365" y="6229800"/>
            <a:ext cx="4327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ko-KR" altLang="en-US" sz="3200" b="1" dirty="0" smtClean="0"/>
              <a:t>① </a:t>
            </a:r>
            <a:r>
              <a:rPr lang="en-US" altLang="ko-KR" sz="3200" b="1" dirty="0" smtClean="0"/>
              <a:t>+ </a:t>
            </a:r>
            <a:r>
              <a:rPr lang="ko-KR" altLang="en-US" sz="3200" b="1" dirty="0" smtClean="0"/>
              <a:t>④ </a:t>
            </a:r>
            <a:r>
              <a:rPr lang="en-US" altLang="ko-KR" sz="3200" b="1" dirty="0" smtClean="0"/>
              <a:t>+ </a:t>
            </a:r>
            <a:r>
              <a:rPr lang="ko-KR" altLang="en-US" sz="3200" b="1" dirty="0" smtClean="0"/>
              <a:t>⑤</a:t>
            </a:r>
            <a:endParaRPr lang="en-US" altLang="ko-KR" sz="32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6441" y="6227210"/>
            <a:ext cx="7899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이전 </a:t>
            </a:r>
            <a:r>
              <a:rPr lang="ko-KR" altLang="en-US" sz="3200" b="1" dirty="0" err="1" smtClean="0"/>
              <a:t>풀백업</a:t>
            </a:r>
            <a:r>
              <a:rPr lang="ko-KR" altLang="en-US" sz="3200" b="1" dirty="0" smtClean="0"/>
              <a:t> </a:t>
            </a:r>
            <a:r>
              <a:rPr lang="en-US" altLang="ko-KR" sz="3200" b="1" dirty="0" smtClean="0"/>
              <a:t>+ </a:t>
            </a:r>
            <a:r>
              <a:rPr lang="ko-KR" altLang="en-US" sz="3200" b="1" dirty="0" smtClean="0"/>
              <a:t>로그백업 파일들 </a:t>
            </a:r>
            <a:r>
              <a:rPr lang="en-US" altLang="ko-KR" sz="3200" b="1" dirty="0" smtClean="0"/>
              <a:t>+ </a:t>
            </a:r>
            <a:r>
              <a:rPr lang="ko-KR" altLang="en-US" sz="3200" b="1" dirty="0" smtClean="0"/>
              <a:t>②</a:t>
            </a:r>
            <a:endParaRPr lang="en-US" altLang="ko-K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56420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6" grpId="0" animBg="1"/>
      <p:bldP spid="15" grpId="0"/>
      <p:bldP spid="15" grpId="1"/>
      <p:bldP spid="16" grpId="0"/>
      <p:bldP spid="16" grpId="1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DaumKakao</a:t>
            </a:r>
            <a:r>
              <a:rPr lang="en-US" altLang="ko-KR" dirty="0" smtClean="0"/>
              <a:t> SQL Server Backup </a:t>
            </a:r>
            <a:r>
              <a:rPr lang="ko-KR" altLang="en-US" dirty="0" smtClean="0"/>
              <a:t>정책</a:t>
            </a:r>
            <a:endParaRPr lang="ko-KR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45663" y="1096371"/>
            <a:ext cx="11393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- Full Backup: </a:t>
            </a:r>
            <a:r>
              <a:rPr lang="ko-KR" altLang="en-US" sz="3200" dirty="0" smtClean="0"/>
              <a:t>매일 </a:t>
            </a:r>
            <a:r>
              <a:rPr lang="en-US" altLang="ko-KR" sz="3200" dirty="0" smtClean="0"/>
              <a:t>0</a:t>
            </a:r>
            <a:r>
              <a:rPr lang="ko-KR" altLang="en-US" sz="3200" dirty="0" smtClean="0"/>
              <a:t>시</a:t>
            </a:r>
            <a:endParaRPr lang="en-US" altLang="ko-KR" sz="3200" dirty="0" smtClean="0"/>
          </a:p>
          <a:p>
            <a:pPr marL="457200" indent="-457200">
              <a:buFontTx/>
              <a:buChar char="-"/>
            </a:pPr>
            <a:r>
              <a:rPr lang="en-US" altLang="ko-KR" sz="3200" dirty="0" smtClean="0"/>
              <a:t>Transaction Log Backup: 1</a:t>
            </a:r>
            <a:r>
              <a:rPr lang="ko-KR" altLang="en-US" sz="3200" dirty="0" smtClean="0"/>
              <a:t>시 </a:t>
            </a:r>
            <a:r>
              <a:rPr lang="en-US" altLang="ko-KR" sz="3200" dirty="0" smtClean="0"/>
              <a:t>~ 23:30</a:t>
            </a:r>
            <a:r>
              <a:rPr lang="ko-KR" altLang="en-US" sz="3200" dirty="0" smtClean="0"/>
              <a:t>분</a:t>
            </a:r>
            <a:r>
              <a:rPr lang="en-US" altLang="ko-KR" sz="3200" dirty="0" smtClean="0"/>
              <a:t>(30</a:t>
            </a:r>
            <a:r>
              <a:rPr lang="ko-KR" altLang="en-US" sz="3200" dirty="0" smtClean="0"/>
              <a:t>분 단위</a:t>
            </a:r>
            <a:r>
              <a:rPr lang="en-US" altLang="ko-KR" sz="3200" dirty="0" smtClean="0"/>
              <a:t>)</a:t>
            </a:r>
          </a:p>
          <a:p>
            <a:pPr marL="457200" indent="-457200">
              <a:buFontTx/>
              <a:buChar char="-"/>
            </a:pPr>
            <a:endParaRPr lang="en-US" altLang="ko-KR" sz="3200" dirty="0"/>
          </a:p>
          <a:p>
            <a:pPr marL="457200" indent="-457200">
              <a:buFontTx/>
              <a:buChar char="-"/>
            </a:pPr>
            <a:r>
              <a:rPr lang="ko-KR" altLang="en-US" sz="3200" dirty="0" smtClean="0"/>
              <a:t>보관방법</a:t>
            </a:r>
            <a:endParaRPr lang="en-US" altLang="ko-KR" sz="3200" dirty="0" smtClean="0"/>
          </a:p>
          <a:p>
            <a:pPr marL="914400" lvl="1" indent="-457200">
              <a:buFontTx/>
              <a:buChar char="-"/>
            </a:pPr>
            <a:r>
              <a:rPr lang="ko-KR" altLang="en-US" sz="3200" dirty="0" smtClean="0"/>
              <a:t>로컬에 </a:t>
            </a:r>
            <a:r>
              <a:rPr lang="en-US" altLang="ko-KR" sz="3200" dirty="0" smtClean="0"/>
              <a:t>1</a:t>
            </a:r>
            <a:r>
              <a:rPr lang="ko-KR" altLang="en-US" sz="3200" dirty="0" smtClean="0"/>
              <a:t>차 백업</a:t>
            </a:r>
            <a:r>
              <a:rPr lang="en-US" altLang="ko-KR" sz="3200" dirty="0" smtClean="0"/>
              <a:t>(C =&gt; RAID 1)</a:t>
            </a:r>
          </a:p>
          <a:p>
            <a:pPr marL="1371600" lvl="2" indent="-457200">
              <a:buFontTx/>
              <a:buChar char="-"/>
            </a:pPr>
            <a:r>
              <a:rPr lang="en-US" altLang="ko-KR" sz="3200" dirty="0" smtClean="0"/>
              <a:t>MDF/LDF(D =&gt; RAID 1+0)</a:t>
            </a:r>
          </a:p>
          <a:p>
            <a:pPr marL="914400" lvl="1" indent="-457200">
              <a:buFontTx/>
              <a:buChar char="-"/>
            </a:pPr>
            <a:r>
              <a:rPr lang="en-US" altLang="ko-KR" sz="3200" dirty="0" smtClean="0"/>
              <a:t>2</a:t>
            </a:r>
            <a:r>
              <a:rPr lang="ko-KR" altLang="en-US" sz="3200" dirty="0" smtClean="0"/>
              <a:t>차 백업 서버 전송</a:t>
            </a:r>
            <a:r>
              <a:rPr lang="en-US" altLang="ko-KR" sz="3200" dirty="0"/>
              <a:t> </a:t>
            </a:r>
            <a:r>
              <a:rPr lang="ko-KR" altLang="en-US" sz="3200" dirty="0" smtClean="0"/>
              <a:t>및 </a:t>
            </a:r>
            <a:r>
              <a:rPr lang="en-US" altLang="ko-KR" sz="3200" dirty="0" smtClean="0"/>
              <a:t>Restore(</a:t>
            </a:r>
            <a:r>
              <a:rPr lang="ko-KR" altLang="en-US" sz="3200" dirty="0" smtClean="0"/>
              <a:t>통계 추출</a:t>
            </a:r>
            <a:r>
              <a:rPr lang="en-US" altLang="ko-KR" sz="3200" dirty="0" smtClean="0"/>
              <a:t>)</a:t>
            </a:r>
          </a:p>
          <a:p>
            <a:pPr marL="914400" lvl="1" indent="-457200">
              <a:buFontTx/>
              <a:buChar char="-"/>
            </a:pPr>
            <a:r>
              <a:rPr lang="en-US" altLang="ko-KR" sz="3200" dirty="0" smtClean="0"/>
              <a:t>3</a:t>
            </a:r>
            <a:r>
              <a:rPr lang="ko-KR" altLang="en-US" sz="3200" dirty="0" smtClean="0"/>
              <a:t>차 백업 서버 전송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405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BCM &amp; DCM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5385" y="1111121"/>
            <a:ext cx="11389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ko-KR" sz="3200" dirty="0"/>
              <a:t>BCM(Bulked Change </a:t>
            </a:r>
            <a:r>
              <a:rPr lang="en-US" altLang="ko-KR" sz="3200" dirty="0" smtClean="0"/>
              <a:t>Map)</a:t>
            </a:r>
          </a:p>
          <a:p>
            <a:r>
              <a:rPr lang="en-US" altLang="ko-KR" sz="3200" dirty="0" smtClean="0"/>
              <a:t>    · BACKUP LOG </a:t>
            </a:r>
            <a:r>
              <a:rPr lang="ko-KR" altLang="en-US" sz="3200" dirty="0" smtClean="0"/>
              <a:t>이후 대량 변경한 </a:t>
            </a:r>
            <a:r>
              <a:rPr lang="en-US" altLang="ko-KR" sz="3200" dirty="0" smtClean="0"/>
              <a:t>Extent </a:t>
            </a:r>
            <a:r>
              <a:rPr lang="ko-KR" altLang="en-US" sz="3200" dirty="0" smtClean="0"/>
              <a:t>관리</a:t>
            </a:r>
            <a:endParaRPr lang="en-US" altLang="ko-KR" sz="3200" dirty="0"/>
          </a:p>
          <a:p>
            <a:r>
              <a:rPr lang="en-US" altLang="ko-KR" sz="3200" dirty="0" smtClean="0"/>
              <a:t>    · 1</a:t>
            </a:r>
            <a:r>
              <a:rPr lang="ko-KR" altLang="en-US" sz="3200" dirty="0" smtClean="0"/>
              <a:t>비트로 </a:t>
            </a:r>
            <a:r>
              <a:rPr lang="en-US" altLang="ko-KR" sz="3200" dirty="0" smtClean="0"/>
              <a:t>1</a:t>
            </a:r>
            <a:r>
              <a:rPr lang="ko-KR" altLang="en-US" sz="3200" dirty="0" smtClean="0"/>
              <a:t>개의 </a:t>
            </a:r>
            <a:r>
              <a:rPr lang="en-US" altLang="ko-KR" sz="3200" dirty="0" smtClean="0"/>
              <a:t>Extent</a:t>
            </a:r>
            <a:r>
              <a:rPr lang="ko-KR" altLang="en-US" sz="3200" dirty="0" smtClean="0"/>
              <a:t>를 관리</a:t>
            </a:r>
            <a:r>
              <a:rPr lang="en-US" altLang="ko-KR" sz="3200" dirty="0" smtClean="0"/>
              <a:t>(4GB)</a:t>
            </a:r>
          </a:p>
          <a:p>
            <a:pPr marL="457200" indent="-457200">
              <a:buFontTx/>
              <a:buChar char="-"/>
            </a:pPr>
            <a:endParaRPr lang="en-US" altLang="ko-KR" sz="3200" dirty="0" smtClean="0"/>
          </a:p>
          <a:p>
            <a:pPr marL="457200" indent="-457200">
              <a:buFontTx/>
              <a:buChar char="-"/>
            </a:pPr>
            <a:r>
              <a:rPr lang="en-US" altLang="ko-KR" sz="3200" dirty="0"/>
              <a:t>DCM(Differential Change </a:t>
            </a:r>
            <a:r>
              <a:rPr lang="en-US" altLang="ko-KR" sz="3200" dirty="0" smtClean="0"/>
              <a:t>Map</a:t>
            </a:r>
            <a:r>
              <a:rPr lang="en-US" altLang="ko-KR" sz="32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altLang="ko-KR" sz="3200" dirty="0" smtClean="0"/>
          </a:p>
          <a:p>
            <a:r>
              <a:rPr lang="en-US" altLang="ko-KR" sz="3200" dirty="0"/>
              <a:t>    · </a:t>
            </a:r>
            <a:r>
              <a:rPr lang="ko-KR" altLang="en-US" sz="3200" dirty="0" smtClean="0"/>
              <a:t>마지막 </a:t>
            </a:r>
            <a:r>
              <a:rPr lang="en-US" altLang="ko-KR" sz="3200" dirty="0" smtClean="0"/>
              <a:t>BACKUP DATABASE </a:t>
            </a:r>
            <a:r>
              <a:rPr lang="ko-KR" altLang="en-US" sz="3200" dirty="0" smtClean="0"/>
              <a:t>이후 변경된 </a:t>
            </a:r>
            <a:r>
              <a:rPr lang="en-US" altLang="ko-KR" sz="3200" dirty="0" smtClean="0"/>
              <a:t>Extent </a:t>
            </a:r>
            <a:r>
              <a:rPr lang="ko-KR" altLang="en-US" sz="3200" dirty="0" smtClean="0"/>
              <a:t>관리</a:t>
            </a:r>
            <a:endParaRPr lang="en-US" altLang="ko-KR" sz="3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3200" dirty="0" smtClean="0"/>
              <a:t>    </a:t>
            </a:r>
            <a:r>
              <a:rPr lang="en-US" altLang="ko-KR" sz="3200" dirty="0"/>
              <a:t>· 1</a:t>
            </a:r>
            <a:r>
              <a:rPr lang="ko-KR" altLang="en-US" sz="3200" dirty="0"/>
              <a:t>비트로 </a:t>
            </a:r>
            <a:r>
              <a:rPr lang="en-US" altLang="ko-KR" sz="3200" dirty="0"/>
              <a:t>1</a:t>
            </a:r>
            <a:r>
              <a:rPr lang="ko-KR" altLang="en-US" sz="3200" dirty="0"/>
              <a:t>개의 </a:t>
            </a:r>
            <a:r>
              <a:rPr lang="en-US" altLang="ko-KR" sz="3200" dirty="0"/>
              <a:t>Extent</a:t>
            </a:r>
            <a:r>
              <a:rPr lang="ko-KR" altLang="en-US" sz="3200" dirty="0"/>
              <a:t>를 관리</a:t>
            </a:r>
            <a:r>
              <a:rPr lang="en-US" altLang="ko-KR" sz="3200" dirty="0"/>
              <a:t>(4GB)</a:t>
            </a:r>
            <a:r>
              <a:rPr lang="en-US" altLang="ko-KR" sz="3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altLang="ko-KR" sz="3200" dirty="0" smtClean="0"/>
          </a:p>
        </p:txBody>
      </p:sp>
    </p:spTree>
    <p:extLst>
      <p:ext uri="{BB962C8B-B14F-4D97-AF65-F5344CB8AC3E}">
        <p14:creationId xmlns:p14="http://schemas.microsoft.com/office/powerpoint/2010/main" val="26251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49219" y="582587"/>
            <a:ext cx="9980656" cy="47418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Pro Semibold" panose="020B0702040504020203" pitchFamily="34" charset="0"/>
                <a:ea typeface="+mj-ea"/>
                <a:cs typeface="+mj-cs"/>
              </a:defRPr>
            </a:lvl1pPr>
          </a:lstStyle>
          <a:p>
            <a:r>
              <a:rPr lang="en-US" altLang="ko-KR" sz="8000" dirty="0" smtClean="0">
                <a:solidFill>
                  <a:schemeClr val="bg1"/>
                </a:solidFill>
              </a:rPr>
              <a:t>Query Internal</a:t>
            </a:r>
          </a:p>
          <a:p>
            <a:r>
              <a:rPr lang="en-US" altLang="ko-KR" sz="8000" dirty="0" smtClean="0">
                <a:solidFill>
                  <a:schemeClr val="bg1"/>
                </a:solidFill>
              </a:rPr>
              <a:t>Checkpoint</a:t>
            </a:r>
          </a:p>
          <a:p>
            <a:r>
              <a:rPr lang="en-US" altLang="ko-KR" sz="8000" dirty="0" smtClean="0">
                <a:solidFill>
                  <a:schemeClr val="bg1"/>
                </a:solidFill>
              </a:rPr>
              <a:t>Lazy Writer</a:t>
            </a:r>
            <a:endParaRPr lang="ko-KR" alt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6750624" y="4212567"/>
            <a:ext cx="2403987" cy="597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Log Cache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Query Internal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82322" y="1908309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Update</a:t>
            </a:r>
          </a:p>
          <a:p>
            <a:pPr algn="ctr"/>
            <a:r>
              <a:rPr lang="en-US" altLang="ko-KR" dirty="0" smtClean="0"/>
              <a:t>Query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765809" y="1830881"/>
            <a:ext cx="4429811" cy="152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Buffer Cache</a:t>
            </a:r>
            <a:endParaRPr lang="ko-KR" altLang="en-US" dirty="0"/>
          </a:p>
        </p:txBody>
      </p:sp>
      <p:sp>
        <p:nvSpPr>
          <p:cNvPr id="8" name="순서도: 자기 디스크 7"/>
          <p:cNvSpPr/>
          <p:nvPr/>
        </p:nvSpPr>
        <p:spPr>
          <a:xfrm>
            <a:off x="3952568" y="5316793"/>
            <a:ext cx="2839064" cy="112087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MDF</a:t>
            </a:r>
            <a:endParaRPr lang="ko-KR" altLang="en-US" dirty="0"/>
          </a:p>
        </p:txBody>
      </p:sp>
      <p:sp>
        <p:nvSpPr>
          <p:cNvPr id="9" name="순서도: 자기 디스크 8"/>
          <p:cNvSpPr/>
          <p:nvPr/>
        </p:nvSpPr>
        <p:spPr>
          <a:xfrm>
            <a:off x="7329948" y="5316792"/>
            <a:ext cx="2839064" cy="112087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LDF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6791632" y="3520987"/>
            <a:ext cx="2403987" cy="597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Log Cache</a:t>
            </a:r>
            <a:endParaRPr lang="ko-KR" altLang="en-US" dirty="0"/>
          </a:p>
        </p:txBody>
      </p:sp>
      <p:sp>
        <p:nvSpPr>
          <p:cNvPr id="12" name="아래쪽 화살표 11"/>
          <p:cNvSpPr/>
          <p:nvPr/>
        </p:nvSpPr>
        <p:spPr>
          <a:xfrm>
            <a:off x="4590435" y="3285203"/>
            <a:ext cx="781665" cy="2101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위쪽 화살표 12"/>
          <p:cNvSpPr/>
          <p:nvPr/>
        </p:nvSpPr>
        <p:spPr>
          <a:xfrm>
            <a:off x="5517220" y="3167216"/>
            <a:ext cx="786392" cy="22196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168415" y="1830880"/>
            <a:ext cx="1368717" cy="152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Query Engine Relational</a:t>
            </a:r>
          </a:p>
          <a:p>
            <a:pPr algn="ctr"/>
            <a:r>
              <a:rPr lang="en-US" altLang="ko-KR" dirty="0" smtClean="0"/>
              <a:t>+</a:t>
            </a:r>
          </a:p>
          <a:p>
            <a:pPr algn="ctr"/>
            <a:r>
              <a:rPr lang="en-US" altLang="ko-KR" dirty="0" smtClean="0"/>
              <a:t>Storage</a:t>
            </a:r>
            <a:endParaRPr lang="ko-KR" altLang="en-US" dirty="0"/>
          </a:p>
        </p:txBody>
      </p:sp>
      <p:sp>
        <p:nvSpPr>
          <p:cNvPr id="11" name="오른쪽 화살표 10"/>
          <p:cNvSpPr/>
          <p:nvPr/>
        </p:nvSpPr>
        <p:spPr>
          <a:xfrm>
            <a:off x="1096108" y="2264916"/>
            <a:ext cx="1219389" cy="545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3500331" y="2264916"/>
            <a:ext cx="1871769" cy="545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아래쪽 화살표 16"/>
          <p:cNvSpPr/>
          <p:nvPr/>
        </p:nvSpPr>
        <p:spPr>
          <a:xfrm>
            <a:off x="6750624" y="2810607"/>
            <a:ext cx="781665" cy="1068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>
            <a:off x="8140448" y="3982441"/>
            <a:ext cx="781665" cy="1562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8749480" y="4871453"/>
            <a:ext cx="111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COMMIT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14487" y="3465434"/>
            <a:ext cx="146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CheckPoint</a:t>
            </a:r>
            <a:endParaRPr lang="en-US" altLang="ko-KR" dirty="0" smtClean="0"/>
          </a:p>
          <a:p>
            <a:r>
              <a:rPr lang="en-US" altLang="ko-KR" dirty="0" smtClean="0"/>
              <a:t>Lazy Writer</a:t>
            </a:r>
            <a:endParaRPr lang="ko-KR" altLang="en-US" dirty="0"/>
          </a:p>
        </p:txBody>
      </p:sp>
      <p:sp>
        <p:nvSpPr>
          <p:cNvPr id="21" name="오른쪽 화살표 20"/>
          <p:cNvSpPr/>
          <p:nvPr/>
        </p:nvSpPr>
        <p:spPr>
          <a:xfrm rot="20164177">
            <a:off x="3399024" y="3072834"/>
            <a:ext cx="1871769" cy="545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CheckPoint</a:t>
            </a:r>
            <a:r>
              <a:rPr lang="en-US" altLang="ko-KR" dirty="0" smtClean="0"/>
              <a:t> &amp; Lazy Writer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5385" y="1111121"/>
            <a:ext cx="11389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ko-KR" sz="3200" dirty="0" err="1" smtClean="0"/>
              <a:t>CheckPoint</a:t>
            </a:r>
            <a:endParaRPr lang="en-US" altLang="ko-KR" sz="3200" dirty="0" smtClean="0"/>
          </a:p>
          <a:p>
            <a:r>
              <a:rPr lang="en-US" altLang="ko-KR" sz="3200" dirty="0" smtClean="0"/>
              <a:t>    · </a:t>
            </a:r>
            <a:r>
              <a:rPr lang="en-US" altLang="ko-KR" sz="3200" dirty="0" err="1" smtClean="0"/>
              <a:t>BufferPool</a:t>
            </a:r>
            <a:r>
              <a:rPr lang="ko-KR" altLang="en-US" sz="3200" dirty="0" smtClean="0"/>
              <a:t>에 있는 모든 </a:t>
            </a:r>
            <a:r>
              <a:rPr lang="en-US" altLang="ko-KR" sz="3200" dirty="0" smtClean="0"/>
              <a:t>Dirty Page</a:t>
            </a:r>
            <a:r>
              <a:rPr lang="ko-KR" altLang="en-US" sz="3200" dirty="0" smtClean="0"/>
              <a:t>를 디스크로 기록</a:t>
            </a:r>
            <a:endParaRPr lang="en-US" altLang="ko-KR" sz="3200" dirty="0" smtClean="0"/>
          </a:p>
          <a:p>
            <a:r>
              <a:rPr lang="en-US" altLang="ko-KR" sz="3200" dirty="0" smtClean="0"/>
              <a:t>    </a:t>
            </a:r>
            <a:r>
              <a:rPr lang="en-US" altLang="ko-KR" sz="3200" dirty="0"/>
              <a:t>· </a:t>
            </a:r>
            <a:r>
              <a:rPr lang="ko-KR" altLang="en-US" sz="3200" dirty="0" smtClean="0"/>
              <a:t>수동 </a:t>
            </a:r>
            <a:r>
              <a:rPr lang="en-US" altLang="ko-KR" sz="3200" dirty="0" smtClean="0"/>
              <a:t>&amp; </a:t>
            </a:r>
            <a:r>
              <a:rPr lang="ko-KR" altLang="en-US" sz="3200" dirty="0" smtClean="0"/>
              <a:t>자동 모두 가능</a:t>
            </a:r>
            <a:endParaRPr lang="en-US" altLang="ko-KR" sz="3200" dirty="0" smtClean="0"/>
          </a:p>
          <a:p>
            <a:r>
              <a:rPr lang="en-US" altLang="ko-KR" sz="3200" dirty="0" smtClean="0"/>
              <a:t>    </a:t>
            </a:r>
          </a:p>
          <a:p>
            <a:pPr marL="457200" indent="-457200">
              <a:buFontTx/>
              <a:buChar char="-"/>
            </a:pPr>
            <a:r>
              <a:rPr lang="en-US" altLang="ko-KR" sz="3200" dirty="0" smtClean="0"/>
              <a:t>Lazy Writer</a:t>
            </a:r>
          </a:p>
          <a:p>
            <a:r>
              <a:rPr lang="en-US" altLang="ko-KR" sz="3200" dirty="0"/>
              <a:t>    · </a:t>
            </a:r>
            <a:r>
              <a:rPr lang="ko-KR" altLang="en-US" sz="3200" dirty="0" smtClean="0"/>
              <a:t>체크포인트 사이에 </a:t>
            </a:r>
            <a:r>
              <a:rPr lang="en-US" altLang="ko-KR" sz="3200" dirty="0" smtClean="0"/>
              <a:t>Dirty Page</a:t>
            </a:r>
            <a:r>
              <a:rPr lang="ko-KR" altLang="en-US" sz="3200" dirty="0" smtClean="0"/>
              <a:t>를 디스크로 기록</a:t>
            </a:r>
            <a:endParaRPr lang="en-US" altLang="ko-KR" sz="3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3200" dirty="0" smtClean="0"/>
              <a:t>    · </a:t>
            </a:r>
            <a:r>
              <a:rPr lang="ko-KR" altLang="en-US" sz="3200" dirty="0" smtClean="0"/>
              <a:t>메모리 </a:t>
            </a:r>
            <a:r>
              <a:rPr lang="en-US" altLang="ko-KR" sz="3200" dirty="0" smtClean="0"/>
              <a:t>Swap</a:t>
            </a:r>
            <a:r>
              <a:rPr lang="ko-KR" altLang="en-US" sz="3200" dirty="0" smtClean="0"/>
              <a:t>을 피하기 위해 작동</a:t>
            </a:r>
            <a:endParaRPr lang="en-US" altLang="ko-KR" sz="3200" dirty="0" smtClean="0"/>
          </a:p>
          <a:p>
            <a:r>
              <a:rPr lang="en-US" altLang="ko-KR" sz="3200" dirty="0" smtClean="0"/>
              <a:t>    </a:t>
            </a:r>
            <a:r>
              <a:rPr lang="en-US" altLang="ko-KR" sz="3200" dirty="0"/>
              <a:t>· </a:t>
            </a:r>
            <a:r>
              <a:rPr lang="ko-KR" altLang="en-US" sz="3200" smtClean="0"/>
              <a:t>자동</a:t>
            </a:r>
            <a:endParaRPr lang="en-US" altLang="ko-KR" sz="3200" dirty="0"/>
          </a:p>
          <a:p>
            <a:endParaRPr lang="en-US" altLang="ko-KR" sz="3200" dirty="0" smtClean="0"/>
          </a:p>
        </p:txBody>
      </p:sp>
    </p:spTree>
    <p:extLst>
      <p:ext uri="{BB962C8B-B14F-4D97-AF65-F5344CB8AC3E}">
        <p14:creationId xmlns:p14="http://schemas.microsoft.com/office/powerpoint/2010/main" val="36074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정리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5385" y="1111121"/>
            <a:ext cx="11389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ko-KR" sz="3200" dirty="0"/>
              <a:t>SQL Server Storage </a:t>
            </a:r>
            <a:endParaRPr lang="en-US" altLang="ko-KR" sz="3200" dirty="0" smtClean="0"/>
          </a:p>
          <a:p>
            <a:r>
              <a:rPr lang="en-US" altLang="ko-KR" sz="3200" dirty="0" smtClean="0"/>
              <a:t>    · </a:t>
            </a:r>
            <a:r>
              <a:rPr lang="en-US" altLang="ko-KR" sz="3200" dirty="0" err="1" smtClean="0"/>
              <a:t>Datafile</a:t>
            </a:r>
            <a:r>
              <a:rPr lang="en-US" altLang="ko-KR" sz="3200" dirty="0" smtClean="0"/>
              <a:t>, Extent, Page, PFS(Page Free Space)</a:t>
            </a:r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   · 2</a:t>
            </a:r>
            <a:r>
              <a:rPr lang="ko-KR" altLang="en-US" sz="3200" dirty="0" smtClean="0"/>
              <a:t>의 보수</a:t>
            </a:r>
            <a:r>
              <a:rPr lang="en-US" altLang="ko-KR" sz="3200" dirty="0"/>
              <a:t>, Row </a:t>
            </a:r>
            <a:r>
              <a:rPr lang="en-US" altLang="ko-KR" sz="3200" dirty="0" smtClean="0"/>
              <a:t>Migration, Page Split</a:t>
            </a:r>
            <a:endParaRPr lang="en-US" altLang="ko-KR" sz="3200" dirty="0"/>
          </a:p>
          <a:p>
            <a:endParaRPr lang="en-US" altLang="ko-KR" sz="3200" dirty="0" smtClean="0"/>
          </a:p>
          <a:p>
            <a:pPr marL="457200" indent="-457200">
              <a:buFontTx/>
              <a:buChar char="-"/>
            </a:pPr>
            <a:r>
              <a:rPr lang="en-US" altLang="ko-KR" sz="3200" dirty="0"/>
              <a:t>GAM, SGAM, IAM, Table Or Index Scan </a:t>
            </a:r>
            <a:r>
              <a:rPr lang="ko-KR" altLang="en-US" sz="3200" dirty="0" smtClean="0"/>
              <a:t>방법</a:t>
            </a:r>
            <a:endParaRPr lang="en-US" altLang="ko-KR" sz="3200" dirty="0" smtClean="0"/>
          </a:p>
          <a:p>
            <a:pPr marL="457200" indent="-457200">
              <a:buFontTx/>
              <a:buChar char="-"/>
            </a:pPr>
            <a:r>
              <a:rPr lang="en-US" altLang="ko-KR" sz="3200" dirty="0"/>
              <a:t>Balanced </a:t>
            </a:r>
            <a:r>
              <a:rPr lang="en-US" altLang="ko-KR" sz="3200" dirty="0" smtClean="0"/>
              <a:t>Tree, Fractal Tree</a:t>
            </a:r>
          </a:p>
          <a:p>
            <a:pPr marL="457200" indent="-457200">
              <a:buFontTx/>
              <a:buChar char="-"/>
            </a:pPr>
            <a:r>
              <a:rPr lang="en-US" altLang="ko-KR" sz="3200" dirty="0" smtClean="0"/>
              <a:t>LDF, SQL </a:t>
            </a:r>
            <a:r>
              <a:rPr lang="en-US" altLang="ko-KR" sz="3200" dirty="0"/>
              <a:t>Server </a:t>
            </a:r>
            <a:r>
              <a:rPr lang="en-US" altLang="ko-KR" sz="3200" dirty="0" smtClean="0"/>
              <a:t>Backup, BCM, DCM</a:t>
            </a:r>
          </a:p>
          <a:p>
            <a:pPr marL="457200" indent="-457200">
              <a:buFontTx/>
              <a:buChar char="-"/>
            </a:pPr>
            <a:r>
              <a:rPr lang="en-US" altLang="ko-KR" sz="3200" dirty="0"/>
              <a:t>Query Internal</a:t>
            </a:r>
          </a:p>
          <a:p>
            <a:r>
              <a:rPr lang="en-US" altLang="ko-KR" sz="3200" dirty="0" smtClean="0"/>
              <a:t>    · </a:t>
            </a:r>
            <a:r>
              <a:rPr lang="en-US" altLang="ko-KR" sz="3200" dirty="0" err="1" smtClean="0"/>
              <a:t>CheckPoint</a:t>
            </a:r>
            <a:endParaRPr lang="en-US" altLang="ko-KR" sz="3200" dirty="0"/>
          </a:p>
          <a:p>
            <a:r>
              <a:rPr lang="en-US" altLang="ko-KR" sz="3200" dirty="0" smtClean="0"/>
              <a:t>    </a:t>
            </a:r>
            <a:r>
              <a:rPr lang="en-US" altLang="ko-KR" sz="3200" dirty="0"/>
              <a:t>· </a:t>
            </a:r>
            <a:r>
              <a:rPr lang="en-US" altLang="ko-KR" sz="3200" dirty="0" smtClean="0"/>
              <a:t>Lazy Writer</a:t>
            </a:r>
          </a:p>
        </p:txBody>
      </p:sp>
    </p:spTree>
    <p:extLst>
      <p:ext uri="{BB962C8B-B14F-4D97-AF65-F5344CB8AC3E}">
        <p14:creationId xmlns:p14="http://schemas.microsoft.com/office/powerpoint/2010/main" val="19583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영단기</a:t>
            </a:r>
            <a:endParaRPr lang="ko-KR" altLang="en-US" dirty="0"/>
          </a:p>
        </p:txBody>
      </p:sp>
      <p:pic>
        <p:nvPicPr>
          <p:cNvPr id="3" name="성시경 영단기 광고, 토익은 기술이다 편 (ENG Dangi Commercial - Sikyung Sung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949" y="1057869"/>
            <a:ext cx="9515475" cy="53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28"/>
    </mc:Choice>
    <mc:Fallback xmlns="">
      <p:transition spd="slow" advTm="9932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028" objId="3"/>
        <p14:stopEvt time="26542" objId="3"/>
      </p14:showEvtLst>
    </p:ext>
  </p:extLs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49219" y="582587"/>
            <a:ext cx="9980656" cy="47418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Pro Semibold" panose="020B0702040504020203" pitchFamily="34" charset="0"/>
                <a:ea typeface="+mj-ea"/>
                <a:cs typeface="+mj-cs"/>
              </a:defRPr>
            </a:lvl1pPr>
          </a:lstStyle>
          <a:p>
            <a:endParaRPr lang="en-US" altLang="ko-KR" sz="8000" dirty="0" smtClean="0">
              <a:solidFill>
                <a:schemeClr val="bg1"/>
              </a:solidFill>
            </a:endParaRPr>
          </a:p>
          <a:p>
            <a:pPr algn="ctr"/>
            <a:endParaRPr lang="en-US" altLang="ko-KR" sz="80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8000" dirty="0" smtClean="0">
                <a:solidFill>
                  <a:schemeClr val="bg1"/>
                </a:solidFill>
              </a:rPr>
              <a:t>Q/A</a:t>
            </a:r>
            <a:endParaRPr lang="ko-KR" alt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49219" y="582587"/>
            <a:ext cx="9980656" cy="47418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Pro Semibold" panose="020B0702040504020203" pitchFamily="34" charset="0"/>
                <a:ea typeface="+mj-ea"/>
                <a:cs typeface="+mj-cs"/>
              </a:defRPr>
            </a:lvl1pPr>
          </a:lstStyle>
          <a:p>
            <a:endParaRPr lang="en-US" altLang="ko-KR" sz="8000" dirty="0" smtClean="0">
              <a:solidFill>
                <a:schemeClr val="bg1"/>
              </a:solidFill>
            </a:endParaRPr>
          </a:p>
          <a:p>
            <a:pPr algn="ctr"/>
            <a:endParaRPr lang="en-US" altLang="ko-KR" sz="800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8000" dirty="0" smtClean="0">
                <a:solidFill>
                  <a:schemeClr val="bg1"/>
                </a:solidFill>
              </a:rPr>
              <a:t>감사합니다</a:t>
            </a:r>
            <a:r>
              <a:rPr lang="en-US" altLang="ko-KR" sz="8000" dirty="0" smtClean="0">
                <a:solidFill>
                  <a:schemeClr val="bg1"/>
                </a:solidFill>
              </a:rPr>
              <a:t>.</a:t>
            </a:r>
            <a:endParaRPr lang="ko-KR" alt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전문가로 가는 지름길</a:t>
            </a:r>
            <a:r>
              <a:rPr lang="en-US" altLang="ko-KR" dirty="0" smtClean="0"/>
              <a:t>(Unplugged 4th – Deadlock)</a:t>
            </a:r>
            <a:endParaRPr lang="ko-KR" altLang="en-US" dirty="0"/>
          </a:p>
        </p:txBody>
      </p:sp>
      <p:sp>
        <p:nvSpPr>
          <p:cNvPr id="54" name="내용 개체 틀 3"/>
          <p:cNvSpPr>
            <a:spLocks noGrp="1"/>
          </p:cNvSpPr>
          <p:nvPr/>
        </p:nvSpPr>
        <p:spPr>
          <a:xfrm>
            <a:off x="62905" y="901859"/>
            <a:ext cx="11856640" cy="58799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1</a:t>
            </a:r>
            <a:r>
              <a:rPr lang="ko-KR" altLang="en-US" dirty="0"/>
              <a:t>단계</a:t>
            </a:r>
            <a:r>
              <a:rPr lang="en-US" altLang="ko-KR" dirty="0"/>
              <a:t>: Query</a:t>
            </a:r>
            <a:r>
              <a:rPr lang="ko-KR" altLang="en-US" dirty="0"/>
              <a:t>의 달인이 되어보자</a:t>
            </a:r>
            <a:r>
              <a:rPr lang="en-US" altLang="ko-KR" dirty="0"/>
              <a:t>!(</a:t>
            </a:r>
            <a:r>
              <a:rPr lang="ko-KR" altLang="en-US" dirty="0"/>
              <a:t>실행계획</a:t>
            </a:r>
            <a:r>
              <a:rPr lang="en-US" altLang="ko-KR" dirty="0"/>
              <a:t>, </a:t>
            </a:r>
            <a:r>
              <a:rPr lang="ko-KR" altLang="en-US" dirty="0"/>
              <a:t>인덱스는 당장 상관없다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r>
              <a:rPr lang="ko-KR" altLang="en-US" b="1" dirty="0" smtClean="0">
                <a:solidFill>
                  <a:srgbClr val="FF0000"/>
                </a:solidFill>
              </a:rPr>
              <a:t>단계</a:t>
            </a:r>
            <a:r>
              <a:rPr lang="en-US" altLang="ko-KR" dirty="0" smtClean="0">
                <a:solidFill>
                  <a:srgbClr val="FF0000"/>
                </a:solidFill>
              </a:rPr>
              <a:t>: </a:t>
            </a:r>
            <a:r>
              <a:rPr lang="ko-KR" altLang="en-US" dirty="0" smtClean="0">
                <a:solidFill>
                  <a:srgbClr val="FF0000"/>
                </a:solidFill>
              </a:rPr>
              <a:t>인덱스의 원리인 </a:t>
            </a:r>
            <a:r>
              <a:rPr lang="en-US" altLang="ko-KR" dirty="0" smtClean="0">
                <a:solidFill>
                  <a:srgbClr val="FF0000"/>
                </a:solidFill>
              </a:rPr>
              <a:t>B-Tree(Balanced Tree)</a:t>
            </a:r>
            <a:r>
              <a:rPr lang="ko-KR" altLang="en-US" dirty="0" smtClean="0">
                <a:solidFill>
                  <a:srgbClr val="FF0000"/>
                </a:solidFill>
              </a:rPr>
              <a:t>를 공부하자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endParaRPr lang="en-US" altLang="ko-KR" dirty="0"/>
          </a:p>
          <a:p>
            <a:r>
              <a:rPr lang="en-US" altLang="ko-KR" b="1" dirty="0">
                <a:solidFill>
                  <a:srgbClr val="FF0000"/>
                </a:solidFill>
              </a:rPr>
              <a:t>3</a:t>
            </a:r>
            <a:r>
              <a:rPr lang="ko-KR" altLang="en-US" b="1" dirty="0">
                <a:solidFill>
                  <a:srgbClr val="FF0000"/>
                </a:solidFill>
              </a:rPr>
              <a:t>단계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데이터 및 인덱스 내부를 살펴보자</a:t>
            </a:r>
            <a:r>
              <a:rPr lang="en-US" altLang="ko-KR" dirty="0">
                <a:solidFill>
                  <a:srgbClr val="FF0000"/>
                </a:solidFill>
              </a:rPr>
              <a:t>(DBCC IND, PAGE, EXTENTINFO </a:t>
            </a:r>
            <a:r>
              <a:rPr lang="ko-KR" altLang="en-US" dirty="0">
                <a:solidFill>
                  <a:srgbClr val="FF0000"/>
                </a:solidFill>
              </a:rPr>
              <a:t>등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4</a:t>
            </a:r>
            <a:r>
              <a:rPr lang="ko-KR" altLang="en-US" dirty="0"/>
              <a:t>단계</a:t>
            </a:r>
            <a:r>
              <a:rPr lang="en-US" altLang="ko-KR" dirty="0"/>
              <a:t>: 1</a:t>
            </a:r>
            <a:r>
              <a:rPr lang="ko-KR" altLang="en-US" dirty="0"/>
              <a:t>단계를 되돌아보며 실행계획 및 인덱스를 공부하자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5</a:t>
            </a:r>
            <a:r>
              <a:rPr lang="ko-KR" altLang="en-US" dirty="0"/>
              <a:t>단계</a:t>
            </a:r>
            <a:r>
              <a:rPr lang="en-US" altLang="ko-KR" dirty="0"/>
              <a:t>: Lock</a:t>
            </a:r>
            <a:r>
              <a:rPr lang="ko-KR" altLang="en-US" dirty="0"/>
              <a:t>과 트랜잭션 로그</a:t>
            </a:r>
            <a:r>
              <a:rPr lang="en-US" altLang="ko-KR" dirty="0"/>
              <a:t>, </a:t>
            </a:r>
            <a:r>
              <a:rPr lang="ko-KR" altLang="en-US" dirty="0"/>
              <a:t>트랜잭션 격리 수준 등등 원리에 대해 공부하자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6</a:t>
            </a:r>
            <a:r>
              <a:rPr lang="ko-KR" altLang="en-US" dirty="0"/>
              <a:t>단계</a:t>
            </a:r>
            <a:r>
              <a:rPr lang="en-US" altLang="ko-KR" dirty="0"/>
              <a:t>: SQL Server </a:t>
            </a:r>
            <a:r>
              <a:rPr lang="ko-KR" altLang="en-US" dirty="0"/>
              <a:t>관심 있는 분야에 </a:t>
            </a:r>
            <a:r>
              <a:rPr lang="en-US" altLang="ko-KR" dirty="0"/>
              <a:t>Deep Dive</a:t>
            </a:r>
            <a:r>
              <a:rPr lang="en-US" altLang="ko-KR" dirty="0" smtClean="0"/>
              <a:t>!</a:t>
            </a:r>
          </a:p>
          <a:p>
            <a:endParaRPr lang="en-US" altLang="ko-KR" dirty="0"/>
          </a:p>
          <a:p>
            <a:r>
              <a:rPr lang="en-US" altLang="ko-KR" b="1" dirty="0">
                <a:solidFill>
                  <a:srgbClr val="FF0000"/>
                </a:solidFill>
              </a:rPr>
              <a:t>7</a:t>
            </a:r>
            <a:r>
              <a:rPr lang="ko-KR" altLang="en-US" b="1" dirty="0">
                <a:solidFill>
                  <a:srgbClr val="FF0000"/>
                </a:solidFill>
              </a:rPr>
              <a:t>단계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꾸준한 영어공부</a:t>
            </a:r>
            <a:r>
              <a:rPr lang="en-US" altLang="ko-KR" dirty="0">
                <a:solidFill>
                  <a:srgbClr val="FF0000"/>
                </a:solidFill>
              </a:rPr>
              <a:t>…</a:t>
            </a:r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258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93"/>
    </mc:Choice>
    <mc:Fallback xmlns="">
      <p:transition spd="slow" advTm="5039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49219" y="582588"/>
            <a:ext cx="9980656" cy="42180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Pro Semibold" panose="020B0702040504020203" pitchFamily="34" charset="0"/>
                <a:ea typeface="+mj-ea"/>
                <a:cs typeface="+mj-cs"/>
              </a:defRPr>
            </a:lvl1pPr>
          </a:lstStyle>
          <a:p>
            <a:r>
              <a:rPr lang="en-US" altLang="ko-KR" sz="8000" dirty="0" smtClean="0">
                <a:solidFill>
                  <a:schemeClr val="bg1"/>
                </a:solidFill>
              </a:rPr>
              <a:t>SQL Server Storage</a:t>
            </a:r>
          </a:p>
          <a:p>
            <a:endParaRPr lang="ko-KR" alt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6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3"/>
    </mc:Choice>
    <mc:Fallback xmlns="">
      <p:transition spd="slow" advTm="547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SQL Server Storage </a:t>
            </a:r>
            <a:r>
              <a:rPr lang="ko-KR" altLang="en-US" dirty="0" smtClean="0"/>
              <a:t>구조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428625" y="1257300"/>
            <a:ext cx="16002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Instance</a:t>
            </a:r>
            <a:endParaRPr lang="ko-KR" altLang="en-US" dirty="0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428625" y="2081059"/>
            <a:ext cx="16002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Database</a:t>
            </a:r>
            <a:endParaRPr lang="ko-KR" altLang="en-US" dirty="0"/>
          </a:p>
        </p:txBody>
      </p:sp>
      <p:sp>
        <p:nvSpPr>
          <p:cNvPr id="68" name="모서리가 둥근 직사각형 67"/>
          <p:cNvSpPr/>
          <p:nvPr/>
        </p:nvSpPr>
        <p:spPr>
          <a:xfrm>
            <a:off x="428625" y="2904511"/>
            <a:ext cx="16002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FileGroup</a:t>
            </a:r>
            <a:endParaRPr lang="ko-KR" altLang="en-US" dirty="0"/>
          </a:p>
        </p:txBody>
      </p:sp>
      <p:sp>
        <p:nvSpPr>
          <p:cNvPr id="69" name="모서리가 둥근 직사각형 68"/>
          <p:cNvSpPr/>
          <p:nvPr/>
        </p:nvSpPr>
        <p:spPr>
          <a:xfrm>
            <a:off x="428625" y="3727963"/>
            <a:ext cx="16002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 smtClean="0">
                <a:solidFill>
                  <a:srgbClr val="FFFF00"/>
                </a:solidFill>
              </a:rPr>
              <a:t>Datafile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428625" y="4551415"/>
            <a:ext cx="16002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</a:rPr>
              <a:t>Extent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428625" y="5374867"/>
            <a:ext cx="16002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</a:rPr>
              <a:t>Page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54495" y="2081059"/>
            <a:ext cx="974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master / </a:t>
            </a:r>
            <a:r>
              <a:rPr lang="en-US" altLang="ko-KR" sz="3200" dirty="0" err="1" smtClean="0"/>
              <a:t>tempdb</a:t>
            </a:r>
            <a:r>
              <a:rPr lang="en-US" altLang="ko-KR" sz="3200" dirty="0" smtClean="0"/>
              <a:t> / </a:t>
            </a:r>
            <a:r>
              <a:rPr lang="en-US" altLang="ko-KR" sz="3200" dirty="0" err="1" smtClean="0"/>
              <a:t>msdb</a:t>
            </a:r>
            <a:r>
              <a:rPr lang="en-US" altLang="ko-KR" sz="3200" dirty="0" smtClean="0"/>
              <a:t> / model / user databases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254496" y="2935973"/>
            <a:ext cx="9518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PRIMARY FILEGROUP / </a:t>
            </a:r>
            <a:r>
              <a:rPr lang="ko-KR" altLang="en-US" sz="3200" dirty="0" smtClean="0"/>
              <a:t>로그</a:t>
            </a:r>
            <a:r>
              <a:rPr lang="en-US" altLang="ko-KR" sz="3200" dirty="0" smtClean="0"/>
              <a:t>(LDF) </a:t>
            </a:r>
            <a:r>
              <a:rPr lang="ko-KR" altLang="en-US" sz="3200" dirty="0" smtClean="0"/>
              <a:t>파일은 없음</a:t>
            </a:r>
            <a:endParaRPr lang="en-US" altLang="ko-KR" sz="3200" dirty="0" smtClean="0"/>
          </a:p>
        </p:txBody>
      </p:sp>
      <p:sp>
        <p:nvSpPr>
          <p:cNvPr id="74" name="TextBox 73"/>
          <p:cNvSpPr txBox="1"/>
          <p:nvPr/>
        </p:nvSpPr>
        <p:spPr>
          <a:xfrm>
            <a:off x="2254496" y="3727963"/>
            <a:ext cx="9518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MDF, </a:t>
            </a:r>
            <a:r>
              <a:rPr lang="en-US" altLang="ko-KR" sz="3200" dirty="0" smtClean="0"/>
              <a:t>NDF / LDF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254496" y="4551415"/>
            <a:ext cx="9518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순차적인 </a:t>
            </a:r>
            <a:r>
              <a:rPr lang="en-US" altLang="ko-KR" sz="3200" dirty="0" smtClean="0"/>
              <a:t>8</a:t>
            </a:r>
            <a:r>
              <a:rPr lang="ko-KR" altLang="en-US" sz="3200" dirty="0" smtClean="0"/>
              <a:t>개 </a:t>
            </a:r>
            <a:r>
              <a:rPr lang="en-US" altLang="ko-KR" sz="3200" dirty="0" smtClean="0"/>
              <a:t>Page</a:t>
            </a:r>
            <a:r>
              <a:rPr lang="ko-KR" altLang="en-US" sz="3200" dirty="0" smtClean="0"/>
              <a:t>의 집합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공간 할당 단위</a:t>
            </a:r>
            <a:r>
              <a:rPr lang="en-US" altLang="ko-KR" sz="3200" dirty="0" smtClean="0"/>
              <a:t>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54496" y="5374867"/>
            <a:ext cx="9518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8kb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0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44"/>
    </mc:Choice>
    <mc:Fallback xmlns="">
      <p:transition spd="slow" advTm="123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SQL Server </a:t>
            </a:r>
            <a:r>
              <a:rPr lang="en-US" altLang="ko-KR" dirty="0" err="1" smtClean="0"/>
              <a:t>Datafile</a:t>
            </a:r>
            <a:r>
              <a:rPr lang="en-US" altLang="ko-KR" dirty="0" smtClean="0"/>
              <a:t>(MDF/NDF)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424534" y="1329235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Page 0</a:t>
            </a:r>
          </a:p>
          <a:p>
            <a:pPr algn="ctr"/>
            <a:r>
              <a:rPr lang="en-US" altLang="ko-KR" sz="1600" dirty="0" smtClean="0"/>
              <a:t>File Header </a:t>
            </a:r>
            <a:endParaRPr lang="ko-KR" altLang="en-US" sz="1600" dirty="0"/>
          </a:p>
        </p:txBody>
      </p:sp>
      <p:sp>
        <p:nvSpPr>
          <p:cNvPr id="15" name="직사각형 14"/>
          <p:cNvSpPr/>
          <p:nvPr/>
        </p:nvSpPr>
        <p:spPr>
          <a:xfrm>
            <a:off x="1701237" y="1329234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Page 1</a:t>
            </a:r>
          </a:p>
          <a:p>
            <a:pPr algn="ctr"/>
            <a:r>
              <a:rPr lang="en-US" altLang="ko-KR" sz="1600" dirty="0" smtClean="0"/>
              <a:t>PFS </a:t>
            </a:r>
            <a:endParaRPr lang="ko-KR" altLang="en-US" sz="1600" dirty="0"/>
          </a:p>
        </p:txBody>
      </p:sp>
      <p:sp>
        <p:nvSpPr>
          <p:cNvPr id="16" name="직사각형 15"/>
          <p:cNvSpPr/>
          <p:nvPr/>
        </p:nvSpPr>
        <p:spPr>
          <a:xfrm>
            <a:off x="2975313" y="1329235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Page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2</a:t>
            </a:r>
          </a:p>
          <a:p>
            <a:pPr algn="ctr"/>
            <a:r>
              <a:rPr lang="en-US" altLang="ko-KR" sz="1600" dirty="0" smtClean="0"/>
              <a:t>GAM</a:t>
            </a:r>
            <a:endParaRPr lang="ko-KR" altLang="en-US" sz="1600" dirty="0"/>
          </a:p>
        </p:txBody>
      </p:sp>
      <p:sp>
        <p:nvSpPr>
          <p:cNvPr id="17" name="직사각형 16"/>
          <p:cNvSpPr/>
          <p:nvPr/>
        </p:nvSpPr>
        <p:spPr>
          <a:xfrm>
            <a:off x="4261541" y="1329234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Page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3</a:t>
            </a:r>
          </a:p>
          <a:p>
            <a:pPr algn="ctr"/>
            <a:r>
              <a:rPr lang="en-US" altLang="ko-KR" sz="1600" dirty="0" smtClean="0"/>
              <a:t>SGAM</a:t>
            </a:r>
            <a:endParaRPr lang="ko-KR" altLang="en-US" sz="1600" dirty="0"/>
          </a:p>
        </p:txBody>
      </p:sp>
      <p:sp>
        <p:nvSpPr>
          <p:cNvPr id="18" name="직사각형 17"/>
          <p:cNvSpPr/>
          <p:nvPr/>
        </p:nvSpPr>
        <p:spPr>
          <a:xfrm>
            <a:off x="5547769" y="1329235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Page 4 </a:t>
            </a:r>
          </a:p>
          <a:p>
            <a:pPr algn="ctr"/>
            <a:r>
              <a:rPr lang="en-US" altLang="ko-KR" sz="1600" dirty="0" err="1" smtClean="0"/>
              <a:t>NonUsed</a:t>
            </a:r>
            <a:endParaRPr lang="ko-KR" altLang="en-US" sz="1600" dirty="0"/>
          </a:p>
        </p:txBody>
      </p:sp>
      <p:sp>
        <p:nvSpPr>
          <p:cNvPr id="19" name="직사각형 18"/>
          <p:cNvSpPr/>
          <p:nvPr/>
        </p:nvSpPr>
        <p:spPr>
          <a:xfrm>
            <a:off x="6824472" y="1329234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Page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5</a:t>
            </a:r>
          </a:p>
          <a:p>
            <a:pPr algn="ctr"/>
            <a:r>
              <a:rPr lang="en-US" altLang="ko-KR" sz="1600" dirty="0" err="1"/>
              <a:t>NonUsed</a:t>
            </a:r>
            <a:endParaRPr lang="ko-KR" altLang="en-US" sz="1600" dirty="0"/>
          </a:p>
        </p:txBody>
      </p:sp>
      <p:sp>
        <p:nvSpPr>
          <p:cNvPr id="20" name="직사각형 19"/>
          <p:cNvSpPr/>
          <p:nvPr/>
        </p:nvSpPr>
        <p:spPr>
          <a:xfrm>
            <a:off x="8098548" y="1329235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Page 6 </a:t>
            </a:r>
          </a:p>
          <a:p>
            <a:pPr algn="ctr"/>
            <a:r>
              <a:rPr lang="en-US" altLang="ko-KR" sz="1600" dirty="0" smtClean="0"/>
              <a:t>BCM</a:t>
            </a:r>
            <a:endParaRPr lang="ko-KR" altLang="en-US" sz="1600" dirty="0"/>
          </a:p>
        </p:txBody>
      </p:sp>
      <p:sp>
        <p:nvSpPr>
          <p:cNvPr id="21" name="직사각형 20"/>
          <p:cNvSpPr/>
          <p:nvPr/>
        </p:nvSpPr>
        <p:spPr>
          <a:xfrm>
            <a:off x="9384776" y="1329234"/>
            <a:ext cx="1278572" cy="125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Page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7</a:t>
            </a:r>
          </a:p>
          <a:p>
            <a:pPr algn="ctr"/>
            <a:r>
              <a:rPr lang="en-US" altLang="ko-KR" sz="1600" dirty="0" smtClean="0"/>
              <a:t>DCM</a:t>
            </a:r>
            <a:endParaRPr lang="ko-KR" alt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27288" y="2764667"/>
            <a:ext cx="61034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 smtClean="0"/>
              <a:t>PFS: Page Free Space</a:t>
            </a:r>
          </a:p>
          <a:p>
            <a:pPr>
              <a:lnSpc>
                <a:spcPct val="150000"/>
              </a:lnSpc>
            </a:pPr>
            <a:r>
              <a:rPr lang="en-US" altLang="ko-KR" sz="3200" dirty="0" smtClean="0"/>
              <a:t>GAM: Global Allocation Map</a:t>
            </a:r>
          </a:p>
          <a:p>
            <a:pPr>
              <a:lnSpc>
                <a:spcPct val="150000"/>
              </a:lnSpc>
            </a:pPr>
            <a:r>
              <a:rPr lang="en-US" altLang="ko-KR" sz="3200" dirty="0" smtClean="0"/>
              <a:t>SGAM: Shard Allocation Map</a:t>
            </a:r>
          </a:p>
          <a:p>
            <a:pPr>
              <a:lnSpc>
                <a:spcPct val="150000"/>
              </a:lnSpc>
            </a:pPr>
            <a:r>
              <a:rPr lang="en-US" altLang="ko-KR" sz="3200" dirty="0" smtClean="0"/>
              <a:t>BCM</a:t>
            </a:r>
            <a:r>
              <a:rPr lang="en-US" altLang="ko-KR" sz="3200" dirty="0"/>
              <a:t>: Bulked Change </a:t>
            </a:r>
            <a:r>
              <a:rPr lang="en-US" altLang="ko-KR" sz="3200" dirty="0" smtClean="0"/>
              <a:t>Map</a:t>
            </a:r>
          </a:p>
          <a:p>
            <a:pPr>
              <a:lnSpc>
                <a:spcPct val="150000"/>
              </a:lnSpc>
            </a:pPr>
            <a:r>
              <a:rPr lang="en-US" altLang="ko-KR" sz="3200" dirty="0"/>
              <a:t>DCM: Differential Change Map</a:t>
            </a:r>
            <a:endParaRPr lang="ko-KR" altLang="en-US" sz="3200" dirty="0"/>
          </a:p>
        </p:txBody>
      </p:sp>
      <p:sp>
        <p:nvSpPr>
          <p:cNvPr id="3" name="왼쪽 화살표 2"/>
          <p:cNvSpPr/>
          <p:nvPr/>
        </p:nvSpPr>
        <p:spPr>
          <a:xfrm>
            <a:off x="6430783" y="2981323"/>
            <a:ext cx="1508792" cy="5810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7939575" y="2856338"/>
            <a:ext cx="416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 smtClean="0"/>
              <a:t>8088 Pages </a:t>
            </a:r>
            <a:r>
              <a:rPr lang="ko-KR" altLang="en-US" sz="3200" dirty="0" smtClean="0"/>
              <a:t>관리</a:t>
            </a:r>
            <a:endParaRPr lang="ko-KR" altLang="en-US" sz="3200" dirty="0"/>
          </a:p>
        </p:txBody>
      </p:sp>
      <p:sp>
        <p:nvSpPr>
          <p:cNvPr id="25" name="왼쪽 화살표 24"/>
          <p:cNvSpPr/>
          <p:nvPr/>
        </p:nvSpPr>
        <p:spPr>
          <a:xfrm>
            <a:off x="6430783" y="3946936"/>
            <a:ext cx="1508792" cy="25776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098548" y="4820281"/>
            <a:ext cx="416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 smtClean="0"/>
              <a:t>511,230 Pages </a:t>
            </a:r>
            <a:r>
              <a:rPr lang="ko-KR" altLang="en-US" sz="3200" dirty="0" smtClean="0"/>
              <a:t>관리</a:t>
            </a:r>
            <a:endParaRPr lang="en-US" altLang="ko-KR" sz="3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84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43"/>
    </mc:Choice>
    <mc:Fallback xmlns="">
      <p:transition spd="slow" advTm="64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 animBg="1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12.7|68.4|7.3|1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0.9|2.2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5|1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2.6|0.8|3.5|0.8|0.5|1.2|0.4|0.9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6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1|9.7|6.6|13.5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2|0.1|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2|0.4|0.2|0.3|0.3|0.3|0.4|0.4|1.7|3.1|0.4|2.1|4.4|3|2.7|3.4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6.2|0.4|2.7|0.9|8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1859</TotalTime>
  <Words>1922</Words>
  <Application>Microsoft Office PowerPoint</Application>
  <PresentationFormat>와이드스크린</PresentationFormat>
  <Paragraphs>618</Paragraphs>
  <Slides>51</Slides>
  <Notes>47</Notes>
  <HiddenSlides>0</HiddenSlides>
  <MMClips>2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7" baseType="lpstr">
      <vt:lpstr>Segoe Pro</vt:lpstr>
      <vt:lpstr>Segoe Pro Semibold</vt:lpstr>
      <vt:lpstr>맑은 고딕</vt:lpstr>
      <vt:lpstr>Arial</vt:lpstr>
      <vt:lpstr>Segoe UI Light</vt:lpstr>
      <vt:lpstr>Office 테마</vt:lpstr>
      <vt:lpstr>PowerPoint 프레젠테이션</vt:lpstr>
      <vt:lpstr>이 지식을 이해하는데 필요한 지식</vt:lpstr>
      <vt:lpstr>Speaker</vt:lpstr>
      <vt:lpstr>PowerPoint 프레젠테이션</vt:lpstr>
      <vt:lpstr>영단기</vt:lpstr>
      <vt:lpstr>전문가로 가는 지름길(Unplugged 4th – Deadlock)</vt:lpstr>
      <vt:lpstr>PowerPoint 프레젠테이션</vt:lpstr>
      <vt:lpstr>SQL Server Storage 구조</vt:lpstr>
      <vt:lpstr>SQL Server Datafile(MDF/NDF)</vt:lpstr>
      <vt:lpstr>Extent</vt:lpstr>
      <vt:lpstr>Extent(Mixed &amp; Uniform Extent)</vt:lpstr>
      <vt:lpstr>Extent 조회</vt:lpstr>
      <vt:lpstr>Extent 관리</vt:lpstr>
      <vt:lpstr>Page</vt:lpstr>
      <vt:lpstr>Row</vt:lpstr>
      <vt:lpstr>2의 보수 – 마이너스 수를 저장하는 방법</vt:lpstr>
      <vt:lpstr>마이너스를 저장하는 방법 - 2의 보수</vt:lpstr>
      <vt:lpstr>PFS(Page Free Space)</vt:lpstr>
      <vt:lpstr>PFS(Page Free Space)</vt:lpstr>
      <vt:lpstr>Page(Row Migration)</vt:lpstr>
      <vt:lpstr>Page Split</vt:lpstr>
      <vt:lpstr>Page Split</vt:lpstr>
      <vt:lpstr>PowerPoint 프레젠테이션</vt:lpstr>
      <vt:lpstr>GAM, SGAM</vt:lpstr>
      <vt:lpstr>GAM, SGAM</vt:lpstr>
      <vt:lpstr>Mixed Extent 무슨 문제가…</vt:lpstr>
      <vt:lpstr>IAM(Index Allocation Map)</vt:lpstr>
      <vt:lpstr>IAM(Index Allocation Map)</vt:lpstr>
      <vt:lpstr>IAM 조회방법</vt:lpstr>
      <vt:lpstr>Table or Index Scan 방법(Index Ordered Scan)</vt:lpstr>
      <vt:lpstr>Table or Index Scan 방법(Allocation Ordered Scan)</vt:lpstr>
      <vt:lpstr>Table or Index Scan 방법(Index Ordered Scan)</vt:lpstr>
      <vt:lpstr>PowerPoint 프레젠테이션</vt:lpstr>
      <vt:lpstr>Balanced tree vs Fractal Tree</vt:lpstr>
      <vt:lpstr>Btree(Balanced Tree)</vt:lpstr>
      <vt:lpstr>Fractal Tree</vt:lpstr>
      <vt:lpstr>PowerPoint 프레젠테이션</vt:lpstr>
      <vt:lpstr>영어공부 이렇게 하진 않았을까?</vt:lpstr>
      <vt:lpstr>지겨운 영어공부 어떻게 할까?</vt:lpstr>
      <vt:lpstr>PowerPoint 프레젠테이션</vt:lpstr>
      <vt:lpstr>LDF – VLF(Virtual Log File)</vt:lpstr>
      <vt:lpstr>VLF 사용현황 조회</vt:lpstr>
      <vt:lpstr>SQL Server Backup</vt:lpstr>
      <vt:lpstr>DaumKakao SQL Server Backup 정책</vt:lpstr>
      <vt:lpstr>BCM &amp; DCM</vt:lpstr>
      <vt:lpstr>PowerPoint 프레젠테이션</vt:lpstr>
      <vt:lpstr>Query Internal</vt:lpstr>
      <vt:lpstr>CheckPoint &amp; Lazy Writer</vt:lpstr>
      <vt:lpstr>정리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Nam HyungBin</dc:creator>
  <cp:lastModifiedBy>eastluck</cp:lastModifiedBy>
  <cp:revision>302</cp:revision>
  <dcterms:created xsi:type="dcterms:W3CDTF">2014-12-18T09:07:59Z</dcterms:created>
  <dcterms:modified xsi:type="dcterms:W3CDTF">2015-01-20T15:38:49Z</dcterms:modified>
</cp:coreProperties>
</file>